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58" r:id="rId5"/>
    <p:sldId id="259" r:id="rId6"/>
    <p:sldId id="260"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6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2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421" autoAdjust="0"/>
  </p:normalViewPr>
  <p:slideViewPr>
    <p:cSldViewPr snapToGrid="0" snapToObjects="1" showGuides="1">
      <p:cViewPr varScale="1">
        <p:scale>
          <a:sx n="63" d="100"/>
          <a:sy n="63" d="100"/>
        </p:scale>
        <p:origin x="99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1E7A5-091F-4AA5-9854-457B4CDC0AC1}" type="datetimeFigureOut">
              <a:rPr lang="en-PH" smtClean="0"/>
              <a:t>18/02/2022</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28EFA-0E30-4FBB-A081-4797BC3D2C0E}" type="slidenum">
              <a:rPr lang="en-PH" smtClean="0"/>
              <a:t>‹#›</a:t>
            </a:fld>
            <a:endParaRPr lang="en-PH"/>
          </a:p>
        </p:txBody>
      </p:sp>
    </p:spTree>
    <p:extLst>
      <p:ext uri="{BB962C8B-B14F-4D97-AF65-F5344CB8AC3E}">
        <p14:creationId xmlns:p14="http://schemas.microsoft.com/office/powerpoint/2010/main" val="35444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CA" dirty="0">
                <a:solidFill>
                  <a:srgbClr val="FF0000"/>
                </a:solidFill>
              </a:rPr>
              <a:t>The Philippines was one of the richest nations in the world when it comes to natural resources. It is one of the top producers of gold, copper, nickel and timber globally. It has one of longest and most bountiful coast lines and fishing grounds because of its many beautiful islands.</a:t>
            </a:r>
          </a:p>
          <a:p>
            <a:pPr marL="228600" indent="-228600">
              <a:buAutoNum type="arabicParenBoth"/>
            </a:pPr>
            <a:endParaRPr lang="en-CA" dirty="0">
              <a:solidFill>
                <a:srgbClr val="FF0000"/>
              </a:solidFill>
            </a:endParaRPr>
          </a:p>
          <a:p>
            <a:pPr marL="228600" indent="-228600">
              <a:buAutoNum type="arabicParenBoth"/>
            </a:pPr>
            <a:r>
              <a:rPr lang="en-CA" dirty="0">
                <a:solidFill>
                  <a:srgbClr val="FF0000"/>
                </a:solidFill>
              </a:rPr>
              <a:t> In comparison to other Asian countries, it has a well-established public school system with English as part of its curriculum. Therefore, most Filipinos can understand and speak in English. More importantly, our people are respectful and God fearing.</a:t>
            </a:r>
            <a:endParaRPr lang="en-US" dirty="0">
              <a:solidFill>
                <a:srgbClr val="FF0000"/>
              </a:solidFill>
            </a:endParaRPr>
          </a:p>
          <a:p>
            <a:endParaRPr lang="en-PH" dirty="0"/>
          </a:p>
        </p:txBody>
      </p:sp>
      <p:sp>
        <p:nvSpPr>
          <p:cNvPr id="4" name="Slide Number Placeholder 3"/>
          <p:cNvSpPr>
            <a:spLocks noGrp="1"/>
          </p:cNvSpPr>
          <p:nvPr>
            <p:ph type="sldNum" sz="quarter" idx="5"/>
          </p:nvPr>
        </p:nvSpPr>
        <p:spPr/>
        <p:txBody>
          <a:bodyPr/>
          <a:lstStyle/>
          <a:p>
            <a:fld id="{BF428EFA-0E30-4FBB-A081-4797BC3D2C0E}" type="slidenum">
              <a:rPr lang="en-PH" smtClean="0"/>
              <a:t>4</a:t>
            </a:fld>
            <a:endParaRPr lang="en-PH"/>
          </a:p>
        </p:txBody>
      </p:sp>
    </p:spTree>
    <p:extLst>
      <p:ext uri="{BB962C8B-B14F-4D97-AF65-F5344CB8AC3E}">
        <p14:creationId xmlns:p14="http://schemas.microsoft.com/office/powerpoint/2010/main" val="1947653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BF428EFA-0E30-4FBB-A081-4797BC3D2C0E}" type="slidenum">
              <a:rPr lang="en-PH" smtClean="0"/>
              <a:t>26</a:t>
            </a:fld>
            <a:endParaRPr lang="en-PH"/>
          </a:p>
        </p:txBody>
      </p:sp>
    </p:spTree>
    <p:extLst>
      <p:ext uri="{BB962C8B-B14F-4D97-AF65-F5344CB8AC3E}">
        <p14:creationId xmlns:p14="http://schemas.microsoft.com/office/powerpoint/2010/main" val="1832322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BF428EFA-0E30-4FBB-A081-4797BC3D2C0E}" type="slidenum">
              <a:rPr lang="en-PH" smtClean="0"/>
              <a:t>27</a:t>
            </a:fld>
            <a:endParaRPr lang="en-PH"/>
          </a:p>
        </p:txBody>
      </p:sp>
    </p:spTree>
    <p:extLst>
      <p:ext uri="{BB962C8B-B14F-4D97-AF65-F5344CB8AC3E}">
        <p14:creationId xmlns:p14="http://schemas.microsoft.com/office/powerpoint/2010/main" val="318390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BF428EFA-0E30-4FBB-A081-4797BC3D2C0E}" type="slidenum">
              <a:rPr lang="en-PH" smtClean="0"/>
              <a:t>28</a:t>
            </a:fld>
            <a:endParaRPr lang="en-PH"/>
          </a:p>
        </p:txBody>
      </p:sp>
    </p:spTree>
    <p:extLst>
      <p:ext uri="{BB962C8B-B14F-4D97-AF65-F5344CB8AC3E}">
        <p14:creationId xmlns:p14="http://schemas.microsoft.com/office/powerpoint/2010/main" val="1073897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BF428EFA-0E30-4FBB-A081-4797BC3D2C0E}" type="slidenum">
              <a:rPr lang="en-PH" smtClean="0"/>
              <a:t>30</a:t>
            </a:fld>
            <a:endParaRPr lang="en-PH"/>
          </a:p>
        </p:txBody>
      </p:sp>
    </p:spTree>
    <p:extLst>
      <p:ext uri="{BB962C8B-B14F-4D97-AF65-F5344CB8AC3E}">
        <p14:creationId xmlns:p14="http://schemas.microsoft.com/office/powerpoint/2010/main" val="1790817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BF428EFA-0E30-4FBB-A081-4797BC3D2C0E}" type="slidenum">
              <a:rPr lang="en-PH" smtClean="0"/>
              <a:t>31</a:t>
            </a:fld>
            <a:endParaRPr lang="en-PH"/>
          </a:p>
        </p:txBody>
      </p:sp>
    </p:spTree>
    <p:extLst>
      <p:ext uri="{BB962C8B-B14F-4D97-AF65-F5344CB8AC3E}">
        <p14:creationId xmlns:p14="http://schemas.microsoft.com/office/powerpoint/2010/main" val="3861342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BF428EFA-0E30-4FBB-A081-4797BC3D2C0E}" type="slidenum">
              <a:rPr lang="en-PH" smtClean="0"/>
              <a:t>32</a:t>
            </a:fld>
            <a:endParaRPr lang="en-PH"/>
          </a:p>
        </p:txBody>
      </p:sp>
    </p:spTree>
    <p:extLst>
      <p:ext uri="{BB962C8B-B14F-4D97-AF65-F5344CB8AC3E}">
        <p14:creationId xmlns:p14="http://schemas.microsoft.com/office/powerpoint/2010/main" val="237017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BF428EFA-0E30-4FBB-A081-4797BC3D2C0E}" type="slidenum">
              <a:rPr lang="en-PH" smtClean="0"/>
              <a:t>5</a:t>
            </a:fld>
            <a:endParaRPr lang="en-PH"/>
          </a:p>
        </p:txBody>
      </p:sp>
    </p:spTree>
    <p:extLst>
      <p:ext uri="{BB962C8B-B14F-4D97-AF65-F5344CB8AC3E}">
        <p14:creationId xmlns:p14="http://schemas.microsoft.com/office/powerpoint/2010/main" val="198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BF428EFA-0E30-4FBB-A081-4797BC3D2C0E}" type="slidenum">
              <a:rPr lang="en-PH" smtClean="0"/>
              <a:t>6</a:t>
            </a:fld>
            <a:endParaRPr lang="en-PH"/>
          </a:p>
        </p:txBody>
      </p:sp>
    </p:spTree>
    <p:extLst>
      <p:ext uri="{BB962C8B-B14F-4D97-AF65-F5344CB8AC3E}">
        <p14:creationId xmlns:p14="http://schemas.microsoft.com/office/powerpoint/2010/main" val="190404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n-CA" sz="1200" dirty="0"/>
              <a:t>“All of the great achievements of Western civilization, from the abolition of slavery to the idea of the inalienable rights and the dignity and worth of each individual, from the rise of science and technology to the development of the universities, from the emergence of economic theories that maximized production and raised standards of living to the idea of representative democracy and limited government -</a:t>
            </a:r>
            <a:r>
              <a:rPr lang="en-CA" sz="1200" b="1" dirty="0"/>
              <a:t>all were the products of ideas that have roots in the Bible and the Christian worldview.</a:t>
            </a:r>
            <a:r>
              <a:rPr lang="en-CA" sz="1200" dirty="0"/>
              <a:t> Other ideas from outside of Christianity certainly had their own impact on these developments, but the deciding factor was Christianity *</a:t>
            </a:r>
            <a:r>
              <a:rPr lang="en-CA" sz="1400" dirty="0"/>
              <a:t>Dr. Glenn Sunshine, professor of history</a:t>
            </a:r>
          </a:p>
          <a:p>
            <a:pPr marL="0" indent="0" algn="ctr">
              <a:buNone/>
            </a:pPr>
            <a:r>
              <a:rPr lang="en-CA" sz="1200" i="1" dirty="0"/>
              <a:t>‘Why You Think the Way You Do: The Story of Western </a:t>
            </a:r>
            <a:r>
              <a:rPr lang="en-CA" sz="1200" i="1" dirty="0" err="1"/>
              <a:t>Worldviews’</a:t>
            </a:r>
            <a:r>
              <a:rPr lang="en-CA" sz="1200" i="1" dirty="0"/>
              <a:t> (2009)</a:t>
            </a:r>
          </a:p>
        </p:txBody>
      </p:sp>
      <p:sp>
        <p:nvSpPr>
          <p:cNvPr id="4" name="Slide Number Placeholder 3"/>
          <p:cNvSpPr>
            <a:spLocks noGrp="1"/>
          </p:cNvSpPr>
          <p:nvPr>
            <p:ph type="sldNum" sz="quarter" idx="5"/>
          </p:nvPr>
        </p:nvSpPr>
        <p:spPr/>
        <p:txBody>
          <a:bodyPr/>
          <a:lstStyle/>
          <a:p>
            <a:fld id="{BF428EFA-0E30-4FBB-A081-4797BC3D2C0E}" type="slidenum">
              <a:rPr lang="en-PH" smtClean="0"/>
              <a:t>15</a:t>
            </a:fld>
            <a:endParaRPr lang="en-PH"/>
          </a:p>
        </p:txBody>
      </p:sp>
    </p:spTree>
    <p:extLst>
      <p:ext uri="{BB962C8B-B14F-4D97-AF65-F5344CB8AC3E}">
        <p14:creationId xmlns:p14="http://schemas.microsoft.com/office/powerpoint/2010/main" val="387893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BF428EFA-0E30-4FBB-A081-4797BC3D2C0E}" type="slidenum">
              <a:rPr lang="en-PH" smtClean="0"/>
              <a:t>20</a:t>
            </a:fld>
            <a:endParaRPr lang="en-PH"/>
          </a:p>
        </p:txBody>
      </p:sp>
    </p:spTree>
    <p:extLst>
      <p:ext uri="{BB962C8B-B14F-4D97-AF65-F5344CB8AC3E}">
        <p14:creationId xmlns:p14="http://schemas.microsoft.com/office/powerpoint/2010/main" val="3708203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psychologist once observed, “</a:t>
            </a:r>
            <a:r>
              <a:rPr lang="en-CA" sz="1200" b="0" i="0" kern="1200" dirty="0">
                <a:solidFill>
                  <a:schemeClr val="tx1"/>
                </a:solidFill>
                <a:effectLst/>
                <a:latin typeface="+mn-lt"/>
                <a:ea typeface="+mn-ea"/>
                <a:cs typeface="+mn-cs"/>
              </a:rPr>
              <a:t>Executives from rich countries who interact with their counterparts from poor countries show no significant intellectual differences. The racial or colour factors also do not evince importance: migrants heavy in laziness in their country of origin are forcefully productive in rich European countries. What then is the difference? The difference is the attitude of the people, moulded for many years by education and culture.”</a:t>
            </a:r>
            <a:endParaRPr lang="en-US" dirty="0"/>
          </a:p>
          <a:p>
            <a:endParaRPr lang="en-PH" dirty="0"/>
          </a:p>
        </p:txBody>
      </p:sp>
      <p:sp>
        <p:nvSpPr>
          <p:cNvPr id="4" name="Slide Number Placeholder 3"/>
          <p:cNvSpPr>
            <a:spLocks noGrp="1"/>
          </p:cNvSpPr>
          <p:nvPr>
            <p:ph type="sldNum" sz="quarter" idx="5"/>
          </p:nvPr>
        </p:nvSpPr>
        <p:spPr/>
        <p:txBody>
          <a:bodyPr/>
          <a:lstStyle/>
          <a:p>
            <a:fld id="{BF428EFA-0E30-4FBB-A081-4797BC3D2C0E}" type="slidenum">
              <a:rPr lang="en-PH" smtClean="0"/>
              <a:t>22</a:t>
            </a:fld>
            <a:endParaRPr lang="en-PH"/>
          </a:p>
        </p:txBody>
      </p:sp>
    </p:spTree>
    <p:extLst>
      <p:ext uri="{BB962C8B-B14F-4D97-AF65-F5344CB8AC3E}">
        <p14:creationId xmlns:p14="http://schemas.microsoft.com/office/powerpoint/2010/main" val="116614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It is said that in the poorer countries, only a small minority follow these principles of good conduct.</a:t>
            </a:r>
          </a:p>
          <a:p>
            <a:endParaRPr lang="en-CA" sz="1200" b="0" i="0"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Our people have religion but our lives reflect ungodliness such as immorality, broken homes, teen pregnancy, violence, addiction to drugs, etc...</a:t>
            </a:r>
            <a:br>
              <a:rPr lang="en-CA" dirty="0"/>
            </a:br>
            <a:endParaRPr lang="en-US" dirty="0"/>
          </a:p>
          <a:p>
            <a:endParaRPr lang="en-PH" dirty="0"/>
          </a:p>
        </p:txBody>
      </p:sp>
      <p:sp>
        <p:nvSpPr>
          <p:cNvPr id="4" name="Slide Number Placeholder 3"/>
          <p:cNvSpPr>
            <a:spLocks noGrp="1"/>
          </p:cNvSpPr>
          <p:nvPr>
            <p:ph type="sldNum" sz="quarter" idx="5"/>
          </p:nvPr>
        </p:nvSpPr>
        <p:spPr/>
        <p:txBody>
          <a:bodyPr/>
          <a:lstStyle/>
          <a:p>
            <a:fld id="{BF428EFA-0E30-4FBB-A081-4797BC3D2C0E}" type="slidenum">
              <a:rPr lang="en-PH" smtClean="0"/>
              <a:t>23</a:t>
            </a:fld>
            <a:endParaRPr lang="en-PH"/>
          </a:p>
        </p:txBody>
      </p:sp>
    </p:spTree>
    <p:extLst>
      <p:ext uri="{BB962C8B-B14F-4D97-AF65-F5344CB8AC3E}">
        <p14:creationId xmlns:p14="http://schemas.microsoft.com/office/powerpoint/2010/main" val="472983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BF428EFA-0E30-4FBB-A081-4797BC3D2C0E}" type="slidenum">
              <a:rPr lang="en-PH" smtClean="0"/>
              <a:t>24</a:t>
            </a:fld>
            <a:endParaRPr lang="en-PH"/>
          </a:p>
        </p:txBody>
      </p:sp>
    </p:spTree>
    <p:extLst>
      <p:ext uri="{BB962C8B-B14F-4D97-AF65-F5344CB8AC3E}">
        <p14:creationId xmlns:p14="http://schemas.microsoft.com/office/powerpoint/2010/main" val="3938767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BF428EFA-0E30-4FBB-A081-4797BC3D2C0E}" type="slidenum">
              <a:rPr lang="en-PH" smtClean="0"/>
              <a:t>25</a:t>
            </a:fld>
            <a:endParaRPr lang="en-PH"/>
          </a:p>
        </p:txBody>
      </p:sp>
    </p:spTree>
    <p:extLst>
      <p:ext uri="{BB962C8B-B14F-4D97-AF65-F5344CB8AC3E}">
        <p14:creationId xmlns:p14="http://schemas.microsoft.com/office/powerpoint/2010/main" val="2812138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22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8A499-CB9E-5D44-AEC3-8631199ABA23}"/>
              </a:ext>
            </a:extLst>
          </p:cNvPr>
          <p:cNvSpPr>
            <a:spLocks noGrp="1"/>
          </p:cNvSpPr>
          <p:nvPr>
            <p:ph type="ctrTitle"/>
          </p:nvPr>
        </p:nvSpPr>
        <p:spPr>
          <a:xfrm>
            <a:off x="835068" y="3659724"/>
            <a:ext cx="6492657" cy="1496812"/>
          </a:xfrm>
        </p:spPr>
        <p:txBody>
          <a:bodyPr anchor="b">
            <a:normAutofit/>
          </a:bodyPr>
          <a:lstStyle>
            <a:lvl1pPr algn="l">
              <a:defRPr sz="5000" b="1">
                <a:solidFill>
                  <a:schemeClr val="accent4"/>
                </a:solidFill>
                <a:latin typeface="Proxima Nova Rg" panose="02000506030000020004"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461B37B6-E208-B643-B562-8A5E63D1D3AA}"/>
              </a:ext>
            </a:extLst>
          </p:cNvPr>
          <p:cNvSpPr>
            <a:spLocks noGrp="1"/>
          </p:cNvSpPr>
          <p:nvPr>
            <p:ph type="subTitle" idx="1"/>
          </p:nvPr>
        </p:nvSpPr>
        <p:spPr>
          <a:xfrm>
            <a:off x="835069" y="5391065"/>
            <a:ext cx="6492656" cy="1038015"/>
          </a:xfrm>
        </p:spPr>
        <p:txBody>
          <a:bodyPr/>
          <a:lstStyle>
            <a:lvl1pPr marL="0" indent="0" algn="l">
              <a:buNone/>
              <a:defRPr sz="2400">
                <a:solidFill>
                  <a:schemeClr val="bg1"/>
                </a:solidFill>
                <a:latin typeface="Proxima Nova Rg" panose="0200050603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3694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A64E-62DE-BA42-BED2-26DD134A6FD1}"/>
              </a:ext>
            </a:extLst>
          </p:cNvPr>
          <p:cNvSpPr>
            <a:spLocks noGrp="1"/>
          </p:cNvSpPr>
          <p:nvPr>
            <p:ph type="title"/>
          </p:nvPr>
        </p:nvSpPr>
        <p:spPr/>
        <p:txBody>
          <a:bodyPr anchor="ctr"/>
          <a:lstStyle>
            <a:lvl1pPr>
              <a:defRPr b="1">
                <a:solidFill>
                  <a:schemeClr val="accent4"/>
                </a:solidFill>
                <a:latin typeface="Proxima Nova Rg" panose="02000506030000020004"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49845C09-E27E-1342-86AC-9475400F5269}"/>
              </a:ext>
            </a:extLst>
          </p:cNvPr>
          <p:cNvSpPr>
            <a:spLocks noGrp="1"/>
          </p:cNvSpPr>
          <p:nvPr>
            <p:ph idx="1"/>
          </p:nvPr>
        </p:nvSpPr>
        <p:spPr/>
        <p:txBody>
          <a:bodyPr/>
          <a:lstStyle>
            <a:lvl1pPr>
              <a:defRPr>
                <a:solidFill>
                  <a:schemeClr val="bg1"/>
                </a:solidFill>
                <a:latin typeface="Proxima Nova Rg" panose="02000506030000020004" pitchFamily="2" charset="77"/>
              </a:defRPr>
            </a:lvl1pPr>
            <a:lvl2pPr>
              <a:defRPr>
                <a:solidFill>
                  <a:schemeClr val="bg1"/>
                </a:solidFill>
                <a:latin typeface="Proxima Nova Rg" panose="02000506030000020004" pitchFamily="2" charset="77"/>
              </a:defRPr>
            </a:lvl2pPr>
            <a:lvl3pPr>
              <a:defRPr>
                <a:solidFill>
                  <a:schemeClr val="bg1"/>
                </a:solidFill>
                <a:latin typeface="Proxima Nova Rg" panose="02000506030000020004" pitchFamily="2" charset="77"/>
              </a:defRPr>
            </a:lvl3pPr>
            <a:lvl4pPr>
              <a:defRPr>
                <a:solidFill>
                  <a:schemeClr val="bg1"/>
                </a:solidFill>
                <a:latin typeface="Proxima Nova Rg" panose="02000506030000020004" pitchFamily="2" charset="77"/>
              </a:defRPr>
            </a:lvl4pPr>
            <a:lvl5pPr>
              <a:defRPr>
                <a:solidFill>
                  <a:schemeClr val="bg1"/>
                </a:solidFill>
                <a:latin typeface="Proxima Nova Rg" panose="02000506030000020004"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38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A64E-62DE-BA42-BED2-26DD134A6FD1}"/>
              </a:ext>
            </a:extLst>
          </p:cNvPr>
          <p:cNvSpPr>
            <a:spLocks noGrp="1"/>
          </p:cNvSpPr>
          <p:nvPr>
            <p:ph type="title"/>
          </p:nvPr>
        </p:nvSpPr>
        <p:spPr/>
        <p:txBody>
          <a:bodyPr anchor="ctr"/>
          <a:lstStyle>
            <a:lvl1pPr>
              <a:defRPr b="1">
                <a:solidFill>
                  <a:srgbClr val="2D527C"/>
                </a:solidFill>
                <a:latin typeface="Proxima Nova Rg" panose="02000506030000020004"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49845C09-E27E-1342-86AC-9475400F5269}"/>
              </a:ext>
            </a:extLst>
          </p:cNvPr>
          <p:cNvSpPr>
            <a:spLocks noGrp="1"/>
          </p:cNvSpPr>
          <p:nvPr>
            <p:ph idx="1"/>
          </p:nvPr>
        </p:nvSpPr>
        <p:spPr/>
        <p:txBody>
          <a:bodyPr/>
          <a:lstStyle>
            <a:lvl1pPr>
              <a:defRPr>
                <a:solidFill>
                  <a:schemeClr val="tx1"/>
                </a:solidFill>
                <a:latin typeface="Proxima Nova Rg" panose="02000506030000020004" pitchFamily="2" charset="77"/>
              </a:defRPr>
            </a:lvl1pPr>
            <a:lvl2pPr>
              <a:defRPr>
                <a:solidFill>
                  <a:schemeClr val="tx1"/>
                </a:solidFill>
                <a:latin typeface="Proxima Nova Rg" panose="02000506030000020004" pitchFamily="2" charset="77"/>
              </a:defRPr>
            </a:lvl2pPr>
            <a:lvl3pPr>
              <a:defRPr>
                <a:solidFill>
                  <a:schemeClr val="tx1"/>
                </a:solidFill>
                <a:latin typeface="Proxima Nova Rg" panose="02000506030000020004" pitchFamily="2" charset="77"/>
              </a:defRPr>
            </a:lvl3pPr>
            <a:lvl4pPr>
              <a:defRPr>
                <a:solidFill>
                  <a:schemeClr val="tx1"/>
                </a:solidFill>
                <a:latin typeface="Proxima Nova Rg" panose="02000506030000020004" pitchFamily="2" charset="77"/>
              </a:defRPr>
            </a:lvl4pPr>
            <a:lvl5pPr>
              <a:defRPr>
                <a:solidFill>
                  <a:schemeClr val="tx1"/>
                </a:solidFill>
                <a:latin typeface="Proxima Nova Rg" panose="02000506030000020004"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020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A2C0-640B-0641-A911-604658A5059B}"/>
              </a:ext>
            </a:extLst>
          </p:cNvPr>
          <p:cNvSpPr>
            <a:spLocks noGrp="1"/>
          </p:cNvSpPr>
          <p:nvPr>
            <p:ph type="title"/>
          </p:nvPr>
        </p:nvSpPr>
        <p:spPr>
          <a:xfrm>
            <a:off x="838200" y="1246275"/>
            <a:ext cx="10515600" cy="2852737"/>
          </a:xfrm>
        </p:spPr>
        <p:txBody>
          <a:bodyPr anchor="b"/>
          <a:lstStyle>
            <a:lvl1pPr>
              <a:defRPr sz="6000" b="1">
                <a:solidFill>
                  <a:schemeClr val="accent4"/>
                </a:solidFill>
                <a:latin typeface="Proxima Nova Rg" panose="02000506030000020004"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BFDF582A-4A48-9042-8812-18818326EBE1}"/>
              </a:ext>
            </a:extLst>
          </p:cNvPr>
          <p:cNvSpPr>
            <a:spLocks noGrp="1"/>
          </p:cNvSpPr>
          <p:nvPr>
            <p:ph type="body" idx="1"/>
          </p:nvPr>
        </p:nvSpPr>
        <p:spPr>
          <a:xfrm>
            <a:off x="838200" y="4126000"/>
            <a:ext cx="10515600" cy="1500187"/>
          </a:xfrm>
        </p:spPr>
        <p:txBody>
          <a:bodyPr/>
          <a:lstStyle>
            <a:lvl1pPr marL="0" indent="0">
              <a:buNone/>
              <a:defRPr sz="2400" b="1">
                <a:solidFill>
                  <a:schemeClr val="bg1"/>
                </a:solidFill>
                <a:latin typeface="Proxima Nova Rg" panose="02000506030000020004"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7245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A2C0-640B-0641-A911-604658A5059B}"/>
              </a:ext>
            </a:extLst>
          </p:cNvPr>
          <p:cNvSpPr>
            <a:spLocks noGrp="1"/>
          </p:cNvSpPr>
          <p:nvPr>
            <p:ph type="title"/>
          </p:nvPr>
        </p:nvSpPr>
        <p:spPr>
          <a:xfrm>
            <a:off x="838200" y="1246275"/>
            <a:ext cx="10515600" cy="2852737"/>
          </a:xfrm>
        </p:spPr>
        <p:txBody>
          <a:bodyPr anchor="b"/>
          <a:lstStyle>
            <a:lvl1pPr>
              <a:defRPr sz="6000" b="1">
                <a:solidFill>
                  <a:srgbClr val="2D527C"/>
                </a:solidFill>
                <a:latin typeface="Proxima Nova Rg" panose="02000506030000020004"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BFDF582A-4A48-9042-8812-18818326EBE1}"/>
              </a:ext>
            </a:extLst>
          </p:cNvPr>
          <p:cNvSpPr>
            <a:spLocks noGrp="1"/>
          </p:cNvSpPr>
          <p:nvPr>
            <p:ph type="body" idx="1"/>
          </p:nvPr>
        </p:nvSpPr>
        <p:spPr>
          <a:xfrm>
            <a:off x="838200" y="4126000"/>
            <a:ext cx="10515600" cy="1500187"/>
          </a:xfrm>
        </p:spPr>
        <p:txBody>
          <a:bodyPr/>
          <a:lstStyle>
            <a:lvl1pPr marL="0" indent="0">
              <a:buNone/>
              <a:defRPr sz="2400" b="1">
                <a:solidFill>
                  <a:schemeClr val="tx1"/>
                </a:solidFill>
                <a:latin typeface="Proxima Nova Rg" panose="02000506030000020004"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7376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F04621-87AE-6648-8D62-A54FF6C1F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12CB6B-1D16-6D47-88F2-6E0332C57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1C025-5121-E346-AFE0-FE9EF68B27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Proxima Nova Rg" panose="02000506030000020004" pitchFamily="50" charset="0"/>
              </a:defRPr>
            </a:lvl1pPr>
          </a:lstStyle>
          <a:p>
            <a:fld id="{4E0FE518-1E51-7F42-B7B8-C54566278426}" type="datetimeFigureOut">
              <a:rPr lang="en-US" smtClean="0"/>
              <a:pPr/>
              <a:t>2/18/2022</a:t>
            </a:fld>
            <a:endParaRPr lang="en-US"/>
          </a:p>
        </p:txBody>
      </p:sp>
      <p:sp>
        <p:nvSpPr>
          <p:cNvPr id="5" name="Footer Placeholder 4">
            <a:extLst>
              <a:ext uri="{FF2B5EF4-FFF2-40B4-BE49-F238E27FC236}">
                <a16:creationId xmlns:a16="http://schemas.microsoft.com/office/drawing/2014/main" id="{72CAD306-B52B-F142-94EE-DA2D0A5EF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Proxima Nova Rg" panose="02000506030000020004" pitchFamily="50" charset="0"/>
              </a:defRPr>
            </a:lvl1pPr>
          </a:lstStyle>
          <a:p>
            <a:endParaRPr lang="en-US"/>
          </a:p>
        </p:txBody>
      </p:sp>
      <p:sp>
        <p:nvSpPr>
          <p:cNvPr id="6" name="Slide Number Placeholder 5">
            <a:extLst>
              <a:ext uri="{FF2B5EF4-FFF2-40B4-BE49-F238E27FC236}">
                <a16:creationId xmlns:a16="http://schemas.microsoft.com/office/drawing/2014/main" id="{009BFD19-735E-4242-BBF8-FBC399DDD7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Proxima Nova Rg" panose="02000506030000020004" pitchFamily="50" charset="0"/>
              </a:defRPr>
            </a:lvl1pPr>
          </a:lstStyle>
          <a:p>
            <a:fld id="{51D2BF19-8483-C84D-8B93-27CDFE6CC16C}" type="slidenum">
              <a:rPr lang="en-US" smtClean="0"/>
              <a:pPr/>
              <a:t>‹#›</a:t>
            </a:fld>
            <a:endParaRPr lang="en-US"/>
          </a:p>
        </p:txBody>
      </p:sp>
    </p:spTree>
    <p:extLst>
      <p:ext uri="{BB962C8B-B14F-4D97-AF65-F5344CB8AC3E}">
        <p14:creationId xmlns:p14="http://schemas.microsoft.com/office/powerpoint/2010/main" val="360336002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51" r:id="rId5"/>
    <p:sldLayoutId id="2147483661" r:id="rId6"/>
  </p:sldLayoutIdLst>
  <p:txStyles>
    <p:titleStyle>
      <a:lvl1pPr algn="l" defTabSz="914400" rtl="0" eaLnBrk="1" latinLnBrk="0" hangingPunct="1">
        <a:lnSpc>
          <a:spcPct val="90000"/>
        </a:lnSpc>
        <a:spcBef>
          <a:spcPct val="0"/>
        </a:spcBef>
        <a:buNone/>
        <a:defRPr sz="4400" b="1" kern="1200">
          <a:solidFill>
            <a:schemeClr val="bg1"/>
          </a:solidFill>
          <a:latin typeface="Proxima Nova Rg" panose="02000506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597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a:xfrm>
            <a:off x="838200" y="543910"/>
            <a:ext cx="10515600" cy="1325563"/>
          </a:xfrm>
        </p:spPr>
        <p:txBody>
          <a:bodyPr>
            <a:noAutofit/>
          </a:bodyPr>
          <a:lstStyle/>
          <a:p>
            <a:r>
              <a:rPr lang="en-US" sz="4500" dirty="0"/>
              <a:t>God’s design for good governance</a:t>
            </a:r>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838200" y="2052353"/>
            <a:ext cx="10834816" cy="3078522"/>
          </a:xfrm>
        </p:spPr>
        <p:txBody>
          <a:bodyPr>
            <a:noAutofit/>
          </a:bodyPr>
          <a:lstStyle/>
          <a:p>
            <a:pPr>
              <a:lnSpc>
                <a:spcPct val="150000"/>
              </a:lnSpc>
            </a:pPr>
            <a:r>
              <a:rPr lang="en-US" sz="2400" dirty="0">
                <a:latin typeface="Proxima Nova Rg" panose="02000506030000020004" pitchFamily="50" charset="0"/>
              </a:rPr>
              <a:t>God’s first commission for human beings is to be fruitful and to manage that growth (Genesis 1:26-28).</a:t>
            </a:r>
          </a:p>
          <a:p>
            <a:pPr>
              <a:lnSpc>
                <a:spcPct val="150000"/>
              </a:lnSpc>
            </a:pPr>
            <a:r>
              <a:rPr lang="en-US" sz="2400" b="1" dirty="0">
                <a:latin typeface="Proxima Nova Rg" panose="02000506030000020004" pitchFamily="50" charset="0"/>
              </a:rPr>
              <a:t>The world is meant to be governed right so that life will flourish. The various systems of government are established in pursuit of this original mandate. </a:t>
            </a: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4422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a:xfrm>
            <a:off x="777239" y="399928"/>
            <a:ext cx="10639567" cy="1114974"/>
          </a:xfrm>
        </p:spPr>
        <p:txBody>
          <a:bodyPr>
            <a:noAutofit/>
          </a:bodyPr>
          <a:lstStyle/>
          <a:p>
            <a:r>
              <a:rPr lang="en-US" sz="4500" dirty="0"/>
              <a:t>Different forms of government</a:t>
            </a:r>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838200" y="1629954"/>
            <a:ext cx="10834816" cy="4466046"/>
          </a:xfrm>
        </p:spPr>
        <p:txBody>
          <a:bodyPr>
            <a:noAutofit/>
          </a:bodyPr>
          <a:lstStyle/>
          <a:p>
            <a:pPr>
              <a:lnSpc>
                <a:spcPct val="150000"/>
              </a:lnSpc>
            </a:pPr>
            <a:r>
              <a:rPr lang="en-US" sz="2100" b="1" dirty="0">
                <a:latin typeface="Proxima Nova Rg" panose="02000506030000020004" pitchFamily="50" charset="0"/>
              </a:rPr>
              <a:t>Monarchy</a:t>
            </a:r>
            <a:r>
              <a:rPr lang="en-US" sz="2100" dirty="0">
                <a:latin typeface="Proxima Nova Rg" panose="02000506030000020004" pitchFamily="50" charset="0"/>
              </a:rPr>
              <a:t> - Israel in the Bible, ancient African nations, the United Kingdom, including Thailand and Brunei to this present day</a:t>
            </a:r>
          </a:p>
          <a:p>
            <a:pPr>
              <a:lnSpc>
                <a:spcPct val="150000"/>
              </a:lnSpc>
            </a:pPr>
            <a:r>
              <a:rPr lang="en-US" sz="2100" b="1" dirty="0">
                <a:latin typeface="Proxima Nova Rg" panose="02000506030000020004" pitchFamily="50" charset="0"/>
              </a:rPr>
              <a:t>Feudalism</a:t>
            </a:r>
            <a:r>
              <a:rPr lang="en-US" sz="2100" dirty="0">
                <a:latin typeface="Proxima Nova Rg" panose="02000506030000020004" pitchFamily="50" charset="0"/>
              </a:rPr>
              <a:t> - most notable example would be Imperial Japan before WWII</a:t>
            </a:r>
          </a:p>
          <a:p>
            <a:pPr>
              <a:lnSpc>
                <a:spcPct val="150000"/>
              </a:lnSpc>
            </a:pPr>
            <a:r>
              <a:rPr lang="en-US" sz="2100" b="1" dirty="0">
                <a:latin typeface="Proxima Nova Rg" panose="02000506030000020004" pitchFamily="50" charset="0"/>
              </a:rPr>
              <a:t>Socialism/Communism </a:t>
            </a:r>
            <a:r>
              <a:rPr lang="en-US" sz="2100" dirty="0">
                <a:latin typeface="Proxima Nova Rg" panose="02000506030000020004" pitchFamily="50" charset="0"/>
              </a:rPr>
              <a:t>- Russia, China, Vietnam, Scandinavian countries</a:t>
            </a:r>
          </a:p>
          <a:p>
            <a:pPr>
              <a:lnSpc>
                <a:spcPct val="150000"/>
              </a:lnSpc>
            </a:pPr>
            <a:r>
              <a:rPr lang="en-US" sz="2100" b="1" dirty="0">
                <a:latin typeface="Proxima Nova Rg" panose="02000506030000020004" pitchFamily="50" charset="0"/>
              </a:rPr>
              <a:t>Dictatorship/ Parliamentary </a:t>
            </a:r>
            <a:r>
              <a:rPr lang="en-US" sz="2100" dirty="0">
                <a:latin typeface="Proxima Nova Rg" panose="02000506030000020004" pitchFamily="50" charset="0"/>
              </a:rPr>
              <a:t>- Singapore during Lee </a:t>
            </a:r>
            <a:r>
              <a:rPr lang="en-US" sz="2100" dirty="0" err="1">
                <a:latin typeface="Proxima Nova Rg" panose="02000506030000020004" pitchFamily="50" charset="0"/>
              </a:rPr>
              <a:t>Kuan</a:t>
            </a:r>
            <a:r>
              <a:rPr lang="en-US" sz="2100" dirty="0">
                <a:latin typeface="Proxima Nova Rg" panose="02000506030000020004" pitchFamily="50" charset="0"/>
              </a:rPr>
              <a:t> Yew’s time, Iraq during Saddam Hussein’s time, Cuba under Fidel Castro, and the Philippines during the Martial Law period</a:t>
            </a:r>
          </a:p>
          <a:p>
            <a:pPr>
              <a:lnSpc>
                <a:spcPct val="150000"/>
              </a:lnSpc>
            </a:pPr>
            <a:r>
              <a:rPr lang="en-US" sz="2100" b="1" dirty="0">
                <a:latin typeface="Proxima Nova Rg" panose="02000506030000020004" pitchFamily="50" charset="0"/>
              </a:rPr>
              <a:t>Democracy/Federalism</a:t>
            </a:r>
            <a:r>
              <a:rPr lang="en-US" sz="2100" dirty="0">
                <a:latin typeface="Proxima Nova Rg" panose="02000506030000020004" pitchFamily="50" charset="0"/>
              </a:rPr>
              <a:t> - France, United States, South Korea</a:t>
            </a:r>
          </a:p>
          <a:p>
            <a:pPr marL="0" indent="0">
              <a:lnSpc>
                <a:spcPct val="150000"/>
              </a:lnSpc>
              <a:buNone/>
            </a:pPr>
            <a:endParaRPr lang="en-US" sz="2100" dirty="0">
              <a:latin typeface="Proxima Nova Rg" panose="02000506030000020004" pitchFamily="50" charset="0"/>
            </a:endParaRP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84043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693832" y="563879"/>
            <a:ext cx="11086688" cy="5318761"/>
          </a:xfrm>
        </p:spPr>
        <p:txBody>
          <a:bodyPr>
            <a:noAutofit/>
          </a:bodyPr>
          <a:lstStyle/>
          <a:p>
            <a:pPr marL="0" indent="0">
              <a:lnSpc>
                <a:spcPct val="150000"/>
              </a:lnSpc>
              <a:buNone/>
            </a:pPr>
            <a:endParaRPr lang="en-US" sz="2400" dirty="0">
              <a:latin typeface="Proxima Nova Rg" panose="02000506030000020004" pitchFamily="50" charset="0"/>
            </a:endParaRPr>
          </a:p>
          <a:p>
            <a:pPr>
              <a:lnSpc>
                <a:spcPct val="150000"/>
              </a:lnSpc>
            </a:pPr>
            <a:r>
              <a:rPr lang="en-US" sz="2400" dirty="0">
                <a:latin typeface="Proxima Nova Rg" panose="02000506030000020004" pitchFamily="50" charset="0"/>
              </a:rPr>
              <a:t>Throughout history, God has worked wonders in every form of government, regardless of its form, e.g., ancient Egypt and Rome, communist governments of China and Vietnam, non-Christian government of Japan, and even in Islamic governments in the Middle East.</a:t>
            </a:r>
          </a:p>
          <a:p>
            <a:pPr>
              <a:lnSpc>
                <a:spcPct val="150000"/>
              </a:lnSpc>
            </a:pPr>
            <a:r>
              <a:rPr lang="en-US" sz="2400" dirty="0">
                <a:latin typeface="Proxima Nova Rg" panose="02000506030000020004" pitchFamily="50" charset="0"/>
              </a:rPr>
              <a:t>The best functioning governments abide by </a:t>
            </a:r>
            <a:r>
              <a:rPr lang="en-US" sz="2400" b="1" u="sng" dirty="0">
                <a:latin typeface="Proxima Nova Rg" panose="02000506030000020004" pitchFamily="50" charset="0"/>
              </a:rPr>
              <a:t>values</a:t>
            </a:r>
            <a:r>
              <a:rPr lang="en-US" sz="2400" u="sng" dirty="0">
                <a:latin typeface="Proxima Nova Rg" panose="02000506030000020004" pitchFamily="50" charset="0"/>
              </a:rPr>
              <a:t> </a:t>
            </a:r>
            <a:r>
              <a:rPr lang="en-US" sz="2400" dirty="0">
                <a:latin typeface="Proxima Nova Rg" panose="02000506030000020004" pitchFamily="50" charset="0"/>
              </a:rPr>
              <a:t>enshrined by God in His Word (The Bible).</a:t>
            </a:r>
          </a:p>
          <a:p>
            <a:pPr>
              <a:lnSpc>
                <a:spcPct val="150000"/>
              </a:lnSpc>
            </a:pPr>
            <a:r>
              <a:rPr lang="en-US" sz="2400" dirty="0">
                <a:latin typeface="Proxima Nova Rg" panose="02000506030000020004" pitchFamily="50" charset="0"/>
              </a:rPr>
              <a:t>What are examples of these values?</a:t>
            </a:r>
          </a:p>
          <a:p>
            <a:pPr marL="0" indent="0">
              <a:lnSpc>
                <a:spcPct val="150000"/>
              </a:lnSpc>
              <a:buNone/>
            </a:pPr>
            <a:endParaRPr lang="en-US" sz="2400" dirty="0">
              <a:latin typeface="Proxima Nova Rg" panose="02000506030000020004" pitchFamily="50" charset="0"/>
            </a:endParaRP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605634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a:xfrm>
            <a:off x="838199" y="277098"/>
            <a:ext cx="10639567" cy="1114974"/>
          </a:xfrm>
        </p:spPr>
        <p:txBody>
          <a:bodyPr>
            <a:noAutofit/>
          </a:bodyPr>
          <a:lstStyle/>
          <a:p>
            <a:r>
              <a:rPr lang="en-US" sz="4500" dirty="0"/>
              <a:t>God’s design for good governance</a:t>
            </a:r>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486877" y="1321910"/>
            <a:ext cx="11247923" cy="5078890"/>
          </a:xfrm>
        </p:spPr>
        <p:txBody>
          <a:bodyPr>
            <a:noAutofit/>
          </a:bodyPr>
          <a:lstStyle/>
          <a:p>
            <a:pPr>
              <a:lnSpc>
                <a:spcPct val="100000"/>
              </a:lnSpc>
            </a:pPr>
            <a:r>
              <a:rPr lang="en-US" sz="2300" b="1" dirty="0">
                <a:latin typeface="Proxima Nova Rg" panose="02000506030000020004" pitchFamily="50" charset="0"/>
              </a:rPr>
              <a:t>Justice and the rule of law</a:t>
            </a:r>
          </a:p>
          <a:p>
            <a:pPr marL="0" indent="0">
              <a:lnSpc>
                <a:spcPct val="100000"/>
              </a:lnSpc>
              <a:buNone/>
            </a:pPr>
            <a:r>
              <a:rPr lang="en-US" sz="2300" dirty="0">
                <a:latin typeface="Proxima Nova Rg" panose="02000506030000020004" pitchFamily="50" charset="0"/>
              </a:rPr>
              <a:t>	“Justice, and only justice, you shall pursue, that you may live and possess 	the land which the Lord your God is giving you.” (Deuteronomy 16:20)</a:t>
            </a:r>
          </a:p>
          <a:p>
            <a:pPr marL="0" indent="0">
              <a:lnSpc>
                <a:spcPct val="100000"/>
              </a:lnSpc>
              <a:buNone/>
            </a:pPr>
            <a:endParaRPr lang="en-US" sz="2300" dirty="0">
              <a:latin typeface="Proxima Nova Rg" panose="02000506030000020004" pitchFamily="50" charset="0"/>
            </a:endParaRPr>
          </a:p>
          <a:p>
            <a:pPr marL="0" indent="0">
              <a:lnSpc>
                <a:spcPct val="100000"/>
              </a:lnSpc>
              <a:buNone/>
            </a:pPr>
            <a:r>
              <a:rPr lang="en-US" sz="2300" dirty="0">
                <a:latin typeface="Proxima Nova Rg" panose="02000506030000020004" pitchFamily="50" charset="0"/>
              </a:rPr>
              <a:t>	“Righteousness exalts a nation, but sin is a disgrace to any people.” 	(Proverbs 14:34)</a:t>
            </a:r>
          </a:p>
          <a:p>
            <a:pPr marL="0" indent="0">
              <a:lnSpc>
                <a:spcPct val="100000"/>
              </a:lnSpc>
              <a:buNone/>
            </a:pPr>
            <a:endParaRPr lang="en-US" sz="2300" dirty="0">
              <a:latin typeface="Proxima Nova Rg" panose="02000506030000020004" pitchFamily="50" charset="0"/>
            </a:endParaRPr>
          </a:p>
          <a:p>
            <a:pPr>
              <a:lnSpc>
                <a:spcPct val="100000"/>
              </a:lnSpc>
            </a:pPr>
            <a:r>
              <a:rPr lang="en-US" sz="2300" b="1" dirty="0">
                <a:latin typeface="Proxima Nova Rg" panose="02000506030000020004" pitchFamily="50" charset="0"/>
              </a:rPr>
              <a:t>Character </a:t>
            </a:r>
            <a:r>
              <a:rPr lang="en-US" sz="2300" dirty="0">
                <a:latin typeface="Proxima Nova Rg" panose="02000506030000020004" pitchFamily="50" charset="0"/>
              </a:rPr>
              <a:t>- honesty and integrity</a:t>
            </a:r>
          </a:p>
          <a:p>
            <a:pPr marL="0" indent="0">
              <a:lnSpc>
                <a:spcPct val="100000"/>
              </a:lnSpc>
              <a:buNone/>
            </a:pPr>
            <a:r>
              <a:rPr lang="en-US" sz="2300" dirty="0">
                <a:latin typeface="Proxima Nova Rg" panose="02000506030000020004" pitchFamily="50" charset="0"/>
              </a:rPr>
              <a:t>	“Woe to those who call evil good and good evil, who put darkness for light and 	light for darkness, who put bitter for sweet and sweet for bitter!” (Isaiah 5:20)</a:t>
            </a:r>
          </a:p>
          <a:p>
            <a:pPr marL="0" indent="0">
              <a:lnSpc>
                <a:spcPct val="100000"/>
              </a:lnSpc>
              <a:buNone/>
            </a:pPr>
            <a:endParaRPr lang="en-US" sz="2300" dirty="0">
              <a:latin typeface="Proxima Nova Rg" panose="02000506030000020004" pitchFamily="50" charset="0"/>
            </a:endParaRP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98362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a:xfrm>
            <a:off x="774031" y="277098"/>
            <a:ext cx="10639567" cy="1114974"/>
          </a:xfrm>
        </p:spPr>
        <p:txBody>
          <a:bodyPr>
            <a:noAutofit/>
          </a:bodyPr>
          <a:lstStyle/>
          <a:p>
            <a:r>
              <a:rPr lang="en-CA" sz="4500" dirty="0"/>
              <a:t>God’s design for good governance</a:t>
            </a:r>
            <a:endParaRPr lang="en-US" sz="4500" dirty="0"/>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419502" y="1506775"/>
            <a:ext cx="11024575" cy="4192986"/>
          </a:xfrm>
        </p:spPr>
        <p:txBody>
          <a:bodyPr>
            <a:noAutofit/>
          </a:bodyPr>
          <a:lstStyle/>
          <a:p>
            <a:pPr marL="457200" lvl="1" indent="0" fontAlgn="base">
              <a:buNone/>
            </a:pPr>
            <a:endParaRPr lang="en-CA" dirty="0"/>
          </a:p>
          <a:p>
            <a:pPr lvl="1" fontAlgn="base"/>
            <a:r>
              <a:rPr lang="en-CA" b="1" dirty="0"/>
              <a:t>Individual freedom and personal responsibility</a:t>
            </a:r>
          </a:p>
          <a:p>
            <a:pPr lvl="1" fontAlgn="base"/>
            <a:endParaRPr lang="en-CA" sz="1000" b="1" dirty="0"/>
          </a:p>
          <a:p>
            <a:pPr marL="914400" lvl="2" indent="0" fontAlgn="base">
              <a:buNone/>
            </a:pPr>
            <a:r>
              <a:rPr lang="en-CA" sz="2400" dirty="0"/>
              <a:t>“I have set before you life and death, blessings and curse. Therefore, choose life, that you and your offspring may live.” (Deuteronomy 30:19)</a:t>
            </a:r>
          </a:p>
          <a:p>
            <a:pPr marL="457200" lvl="1" indent="0" fontAlgn="base">
              <a:buNone/>
            </a:pPr>
            <a:endParaRPr lang="en-CA" sz="2800" b="1" dirty="0"/>
          </a:p>
          <a:p>
            <a:pPr lvl="1" fontAlgn="base"/>
            <a:r>
              <a:rPr lang="en-CA" b="1" dirty="0"/>
              <a:t>Respect of private ownership</a:t>
            </a:r>
          </a:p>
          <a:p>
            <a:pPr lvl="1" fontAlgn="base"/>
            <a:endParaRPr lang="en-CA" sz="1000" b="1" dirty="0"/>
          </a:p>
          <a:p>
            <a:pPr marL="914400" lvl="2" indent="0" fontAlgn="base">
              <a:buNone/>
            </a:pPr>
            <a:r>
              <a:rPr lang="en-CA" sz="2400" dirty="0"/>
              <a:t>“You shall not steal… You shall not covet your neighbor’s house. You shall not covet your neighbor’s wife, or his male or female servant, his ox or donkey, or anything that belongs to your neighbor.” (Exodus 20:15, 17)</a:t>
            </a:r>
          </a:p>
          <a:p>
            <a:pPr lvl="1" fontAlgn="base"/>
            <a:endParaRPr lang="en-CA" b="1" dirty="0"/>
          </a:p>
          <a:p>
            <a:pPr marL="0" indent="0">
              <a:lnSpc>
                <a:spcPct val="100000"/>
              </a:lnSpc>
              <a:buNone/>
            </a:pPr>
            <a:endParaRPr lang="en-US" sz="2400" dirty="0">
              <a:latin typeface="Proxima Nova Rg" panose="02000506030000020004" pitchFamily="50" charset="0"/>
            </a:endParaRP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618913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188D-EEE3-4DA3-8B7D-A42DE81C68E4}"/>
              </a:ext>
            </a:extLst>
          </p:cNvPr>
          <p:cNvSpPr>
            <a:spLocks noGrp="1"/>
          </p:cNvSpPr>
          <p:nvPr>
            <p:ph type="title"/>
          </p:nvPr>
        </p:nvSpPr>
        <p:spPr>
          <a:xfrm>
            <a:off x="731520" y="319552"/>
            <a:ext cx="10515600" cy="2027408"/>
          </a:xfrm>
        </p:spPr>
        <p:txBody>
          <a:bodyPr>
            <a:noAutofit/>
          </a:bodyPr>
          <a:lstStyle/>
          <a:p>
            <a:pPr>
              <a:lnSpc>
                <a:spcPct val="100000"/>
              </a:lnSpc>
            </a:pPr>
            <a:r>
              <a:rPr lang="en-US" sz="3200" dirty="0"/>
              <a:t>How Christianity and its values changed the world</a:t>
            </a:r>
            <a:br>
              <a:rPr lang="en-US" sz="3200" dirty="0"/>
            </a:br>
            <a:br>
              <a:rPr lang="en-US" sz="3200" dirty="0"/>
            </a:br>
            <a:r>
              <a:rPr lang="en-US" sz="3200" dirty="0"/>
              <a:t>Biblical values have influenced governments positively throughout history. </a:t>
            </a:r>
            <a:endParaRPr lang="en-PH" sz="3200" dirty="0"/>
          </a:p>
        </p:txBody>
      </p:sp>
      <p:sp>
        <p:nvSpPr>
          <p:cNvPr id="5" name="Content Placeholder 2">
            <a:extLst>
              <a:ext uri="{FF2B5EF4-FFF2-40B4-BE49-F238E27FC236}">
                <a16:creationId xmlns:a16="http://schemas.microsoft.com/office/drawing/2014/main" id="{ED50510E-EF28-42FA-A9AA-546E82C5005D}"/>
              </a:ext>
            </a:extLst>
          </p:cNvPr>
          <p:cNvSpPr>
            <a:spLocks noGrp="1"/>
          </p:cNvSpPr>
          <p:nvPr>
            <p:ph idx="1"/>
          </p:nvPr>
        </p:nvSpPr>
        <p:spPr>
          <a:xfrm>
            <a:off x="959648" y="2595210"/>
            <a:ext cx="4038600" cy="3164271"/>
          </a:xfrm>
        </p:spPr>
        <p:txBody>
          <a:bodyPr>
            <a:normAutofit/>
          </a:bodyPr>
          <a:lstStyle/>
          <a:p>
            <a:pPr fontAlgn="base"/>
            <a:r>
              <a:rPr lang="en-CA" sz="2400" dirty="0">
                <a:latin typeface="Proxima Nova Rg" panose="02000506030000020004" pitchFamily="50" charset="0"/>
              </a:rPr>
              <a:t>Outlawing infanticide, abortion, and child abandonment</a:t>
            </a:r>
          </a:p>
          <a:p>
            <a:pPr fontAlgn="base"/>
            <a:r>
              <a:rPr lang="en-CA" sz="2400" dirty="0">
                <a:latin typeface="Proxima Nova Rg" panose="02000506030000020004" pitchFamily="50" charset="0"/>
              </a:rPr>
              <a:t>Granting of property rights</a:t>
            </a:r>
          </a:p>
          <a:p>
            <a:pPr fontAlgn="base"/>
            <a:r>
              <a:rPr lang="en-CA" sz="2400" dirty="0">
                <a:latin typeface="Proxima Nova Rg" panose="02000506030000020004" pitchFamily="50" charset="0"/>
              </a:rPr>
              <a:t>Protection of women</a:t>
            </a:r>
          </a:p>
        </p:txBody>
      </p:sp>
      <p:sp>
        <p:nvSpPr>
          <p:cNvPr id="8" name="Content Placeholder 2">
            <a:extLst>
              <a:ext uri="{FF2B5EF4-FFF2-40B4-BE49-F238E27FC236}">
                <a16:creationId xmlns:a16="http://schemas.microsoft.com/office/drawing/2014/main" id="{2CF0D612-1D27-45C0-909B-2E86E42A71F3}"/>
              </a:ext>
            </a:extLst>
          </p:cNvPr>
          <p:cNvSpPr txBox="1">
            <a:spLocks/>
          </p:cNvSpPr>
          <p:nvPr/>
        </p:nvSpPr>
        <p:spPr>
          <a:xfrm>
            <a:off x="6391747" y="2557719"/>
            <a:ext cx="4989325" cy="3150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CA" sz="2400" dirty="0">
                <a:solidFill>
                  <a:schemeClr val="bg1"/>
                </a:solidFill>
                <a:latin typeface="Proxima Nova Rg" panose="02000506030000020004" pitchFamily="50" charset="0"/>
              </a:rPr>
              <a:t>Banning of polygamy and the burning alive of widows</a:t>
            </a:r>
          </a:p>
          <a:p>
            <a:pPr fontAlgn="base"/>
            <a:r>
              <a:rPr lang="en-CA" sz="2400" dirty="0">
                <a:solidFill>
                  <a:schemeClr val="bg1"/>
                </a:solidFill>
                <a:latin typeface="Proxima Nova Rg" panose="02000506030000020004" pitchFamily="50" charset="0"/>
              </a:rPr>
              <a:t>System of public education that is both free and compulsory</a:t>
            </a:r>
          </a:p>
          <a:p>
            <a:pPr fontAlgn="base"/>
            <a:r>
              <a:rPr lang="en-CA" sz="2400" dirty="0">
                <a:solidFill>
                  <a:schemeClr val="bg1"/>
                </a:solidFill>
                <a:latin typeface="Proxima Nova Rg" panose="02000506030000020004" pitchFamily="50" charset="0"/>
              </a:rPr>
              <a:t>Abolishing of slave trade and slavery</a:t>
            </a:r>
          </a:p>
          <a:p>
            <a:pPr fontAlgn="base"/>
            <a:r>
              <a:rPr lang="en-CA" sz="2400" dirty="0">
                <a:solidFill>
                  <a:schemeClr val="bg1"/>
                </a:solidFill>
                <a:latin typeface="Proxima Nova Rg" panose="02000506030000020004" pitchFamily="50" charset="0"/>
              </a:rPr>
              <a:t>Outlawing of racial segregation and discrimination </a:t>
            </a:r>
          </a:p>
          <a:p>
            <a:endParaRPr lang="en-US" sz="2400" dirty="0">
              <a:solidFill>
                <a:schemeClr val="bg1"/>
              </a:solidFill>
              <a:latin typeface="Proxima Nova Rg" panose="02000506030000020004" pitchFamily="50" charset="0"/>
            </a:endParaRPr>
          </a:p>
        </p:txBody>
      </p:sp>
      <p:sp>
        <p:nvSpPr>
          <p:cNvPr id="3" name="TextBox 2">
            <a:extLst>
              <a:ext uri="{FF2B5EF4-FFF2-40B4-BE49-F238E27FC236}">
                <a16:creationId xmlns:a16="http://schemas.microsoft.com/office/drawing/2014/main" id="{90701577-781C-4111-8A9C-96E472DF0A77}"/>
              </a:ext>
            </a:extLst>
          </p:cNvPr>
          <p:cNvSpPr txBox="1"/>
          <p:nvPr/>
        </p:nvSpPr>
        <p:spPr>
          <a:xfrm>
            <a:off x="990128" y="5848710"/>
            <a:ext cx="9982672" cy="646331"/>
          </a:xfrm>
          <a:prstGeom prst="rect">
            <a:avLst/>
          </a:prstGeom>
          <a:noFill/>
        </p:spPr>
        <p:txBody>
          <a:bodyPr wrap="square" rtlCol="0">
            <a:spAutoFit/>
          </a:bodyPr>
          <a:lstStyle/>
          <a:p>
            <a:pPr marL="0" indent="0" algn="r">
              <a:buFont typeface="Arial" panose="020B0604020202020204" pitchFamily="34" charset="0"/>
              <a:buNone/>
            </a:pPr>
            <a:r>
              <a:rPr lang="en-CA" dirty="0">
                <a:solidFill>
                  <a:schemeClr val="bg1"/>
                </a:solidFill>
                <a:latin typeface="Proxima Nova Rg" panose="02000506030000020004" pitchFamily="50" charset="0"/>
              </a:rPr>
              <a:t>-Alvin Schmidt, professor of history</a:t>
            </a:r>
          </a:p>
          <a:p>
            <a:pPr marL="0" indent="0" algn="r">
              <a:buNone/>
            </a:pPr>
            <a:r>
              <a:rPr lang="en-CA" i="1" dirty="0">
                <a:solidFill>
                  <a:schemeClr val="bg1"/>
                </a:solidFill>
                <a:latin typeface="Proxima Nova Rg" panose="02000506030000020004" pitchFamily="50" charset="0"/>
              </a:rPr>
              <a:t>‘How Christianity Changed the World’ (2004)</a:t>
            </a:r>
          </a:p>
        </p:txBody>
      </p:sp>
    </p:spTree>
    <p:extLst>
      <p:ext uri="{BB962C8B-B14F-4D97-AF65-F5344CB8AC3E}">
        <p14:creationId xmlns:p14="http://schemas.microsoft.com/office/powerpoint/2010/main" val="477692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678592" y="2208005"/>
            <a:ext cx="10834816" cy="2441990"/>
          </a:xfrm>
        </p:spPr>
        <p:txBody>
          <a:bodyPr>
            <a:noAutofit/>
          </a:bodyPr>
          <a:lstStyle/>
          <a:p>
            <a:pPr fontAlgn="base"/>
            <a:r>
              <a:rPr lang="en-CA" dirty="0">
                <a:latin typeface="Proxima Nova Rg" panose="02000506030000020004" pitchFamily="50" charset="0"/>
              </a:rPr>
              <a:t>As Alvin Schmidt, author of the famous book “How Christianity Changed the World”, concluded,   </a:t>
            </a:r>
            <a:endParaRPr lang="en-PH" dirty="0">
              <a:latin typeface="Proxima Nova Rg" panose="02000506030000020004" pitchFamily="50" charset="0"/>
            </a:endParaRPr>
          </a:p>
          <a:p>
            <a:pPr fontAlgn="base"/>
            <a:r>
              <a:rPr lang="en-CA" i="1" dirty="0">
                <a:latin typeface="Proxima Nova Rg" panose="02000506030000020004" pitchFamily="50" charset="0"/>
              </a:rPr>
              <a:t>“[these achievements] were the products of ideas that have roots in the Bible and the Christian worldview.. the deciding factor indeed was Christianity.”</a:t>
            </a:r>
            <a:r>
              <a:rPr lang="en-CA" i="1" baseline="30000" dirty="0">
                <a:latin typeface="Proxima Nova Rg" panose="02000506030000020004" pitchFamily="50" charset="0"/>
              </a:rPr>
              <a:t> </a:t>
            </a:r>
            <a:endParaRPr lang="en-PH" dirty="0">
              <a:latin typeface="Proxima Nova Rg" panose="02000506030000020004" pitchFamily="50" charset="0"/>
            </a:endParaRPr>
          </a:p>
          <a:p>
            <a:pPr marL="0" indent="0" fontAlgn="base">
              <a:buNone/>
            </a:pPr>
            <a:r>
              <a:rPr lang="en-US" dirty="0">
                <a:latin typeface="Proxima Nova Rg" panose="02000506030000020004" pitchFamily="50" charset="0"/>
              </a:rPr>
              <a:t> </a:t>
            </a:r>
            <a:endParaRPr lang="en-PH" dirty="0">
              <a:latin typeface="Proxima Nova Rg" panose="02000506030000020004" pitchFamily="50" charset="0"/>
            </a:endParaRPr>
          </a:p>
          <a:p>
            <a:endParaRPr lang="en-US" dirty="0">
              <a:latin typeface="Proxima Nova Rg" panose="02000506030000020004" pitchFamily="50" charset="0"/>
            </a:endParaRPr>
          </a:p>
          <a:p>
            <a:pPr marL="0" indent="0">
              <a:lnSpc>
                <a:spcPct val="100000"/>
              </a:lnSpc>
              <a:buNone/>
            </a:pPr>
            <a:endParaRPr lang="en-US" dirty="0">
              <a:latin typeface="Proxima Nova Rg" panose="02000506030000020004" pitchFamily="50" charset="0"/>
            </a:endParaRP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72861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a:xfrm>
            <a:off x="774031" y="551418"/>
            <a:ext cx="10639567" cy="1114974"/>
          </a:xfrm>
        </p:spPr>
        <p:txBody>
          <a:bodyPr>
            <a:noAutofit/>
          </a:bodyPr>
          <a:lstStyle/>
          <a:p>
            <a:r>
              <a:rPr lang="en-CA" sz="4500" dirty="0">
                <a:latin typeface="Proxima Nova Rg" panose="02000506030000020004" pitchFamily="50" charset="0"/>
              </a:rPr>
              <a:t>How Christianity and its values changed the world</a:t>
            </a:r>
            <a:endParaRPr lang="en-US" sz="4500" dirty="0">
              <a:latin typeface="Proxima Nova Rg" panose="02000506030000020004" pitchFamily="50" charset="0"/>
            </a:endParaRPr>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328063" y="2219853"/>
            <a:ext cx="10834816" cy="2626468"/>
          </a:xfrm>
        </p:spPr>
        <p:txBody>
          <a:bodyPr>
            <a:noAutofit/>
          </a:bodyPr>
          <a:lstStyle/>
          <a:p>
            <a:pPr lvl="1" fontAlgn="base"/>
            <a:r>
              <a:rPr lang="en-CA" dirty="0">
                <a:latin typeface="Proxima Nova Rg" panose="02000506030000020004" pitchFamily="50" charset="0"/>
              </a:rPr>
              <a:t>Governments can only function well if it reflects God’s intention for human beings as its capable </a:t>
            </a:r>
            <a:r>
              <a:rPr lang="en-CA" i="1" dirty="0">
                <a:latin typeface="Proxima Nova Rg" panose="02000506030000020004" pitchFamily="50" charset="0"/>
              </a:rPr>
              <a:t>steward</a:t>
            </a:r>
            <a:r>
              <a:rPr lang="en-CA" dirty="0">
                <a:latin typeface="Proxima Nova Rg" panose="02000506030000020004" pitchFamily="50" charset="0"/>
              </a:rPr>
              <a:t>. </a:t>
            </a:r>
          </a:p>
          <a:p>
            <a:pPr lvl="1" fontAlgn="base"/>
            <a:endParaRPr lang="en-CA" dirty="0">
              <a:latin typeface="Proxima Nova Rg" panose="02000506030000020004" pitchFamily="50" charset="0"/>
            </a:endParaRPr>
          </a:p>
          <a:p>
            <a:pPr lvl="1" fontAlgn="base"/>
            <a:r>
              <a:rPr lang="en-CA" dirty="0">
                <a:latin typeface="Proxima Nova Rg" panose="02000506030000020004" pitchFamily="50" charset="0"/>
              </a:rPr>
              <a:t>Governments have to operate according to how God designed it to work; shaped by the </a:t>
            </a:r>
            <a:r>
              <a:rPr lang="en-CA" i="1" dirty="0">
                <a:latin typeface="Proxima Nova Rg" panose="02000506030000020004" pitchFamily="50" charset="0"/>
              </a:rPr>
              <a:t>values that are rooted in His character as a holy God</a:t>
            </a:r>
            <a:r>
              <a:rPr lang="en-CA" dirty="0">
                <a:latin typeface="Proxima Nova Rg" panose="02000506030000020004" pitchFamily="50" charset="0"/>
              </a:rPr>
              <a:t> where justice, righteousness, among others reign</a:t>
            </a: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85691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1402080" y="1584961"/>
            <a:ext cx="9106718" cy="2606039"/>
          </a:xfrm>
        </p:spPr>
        <p:txBody>
          <a:bodyPr>
            <a:noAutofit/>
          </a:bodyPr>
          <a:lstStyle/>
          <a:p>
            <a:pPr marL="457200" lvl="1" indent="0" algn="ctr" fontAlgn="base">
              <a:buNone/>
            </a:pPr>
            <a:r>
              <a:rPr lang="en-CA" sz="3200" dirty="0"/>
              <a:t>“Good and bad governments make a difference in people’s lives. Where God’s principles for government are followed, as taught in Scriptures, people’s lives are better in hundreds of ways.”</a:t>
            </a:r>
            <a:endParaRPr lang="en-CA" sz="3200" dirty="0">
              <a:latin typeface="Proxima Nova Rg" panose="02000506030000020004" pitchFamily="50" charset="0"/>
            </a:endParaRPr>
          </a:p>
        </p:txBody>
      </p:sp>
      <p:sp>
        <p:nvSpPr>
          <p:cNvPr id="4" name="TextBox 3">
            <a:extLst>
              <a:ext uri="{FF2B5EF4-FFF2-40B4-BE49-F238E27FC236}">
                <a16:creationId xmlns:a16="http://schemas.microsoft.com/office/drawing/2014/main" id="{3B17A39F-4FCA-BB41-A44D-6A60ACBDC8B0}"/>
              </a:ext>
            </a:extLst>
          </p:cNvPr>
          <p:cNvSpPr txBox="1"/>
          <p:nvPr/>
        </p:nvSpPr>
        <p:spPr>
          <a:xfrm>
            <a:off x="2363024" y="-325395"/>
            <a:ext cx="184731"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7EBC886C-70A2-4BC4-93F9-DB56530547D8}"/>
              </a:ext>
            </a:extLst>
          </p:cNvPr>
          <p:cNvSpPr txBox="1"/>
          <p:nvPr/>
        </p:nvSpPr>
        <p:spPr>
          <a:xfrm>
            <a:off x="3096126" y="4558364"/>
            <a:ext cx="5999748" cy="430887"/>
          </a:xfrm>
          <a:prstGeom prst="rect">
            <a:avLst/>
          </a:prstGeom>
          <a:noFill/>
        </p:spPr>
        <p:txBody>
          <a:bodyPr wrap="square" rtlCol="0">
            <a:spAutoFit/>
          </a:bodyPr>
          <a:lstStyle/>
          <a:p>
            <a:pPr marL="0" indent="0" algn="ctr">
              <a:buNone/>
            </a:pPr>
            <a:r>
              <a:rPr lang="en-CA" sz="2200" i="1" dirty="0">
                <a:solidFill>
                  <a:schemeClr val="bg1"/>
                </a:solidFill>
                <a:latin typeface="Proxima Nova Rg" panose="02000506030000020004" pitchFamily="50" charset="0"/>
              </a:rPr>
              <a:t>Wayne Grudem, theologian</a:t>
            </a:r>
          </a:p>
        </p:txBody>
      </p:sp>
      <p:sp>
        <p:nvSpPr>
          <p:cNvPr id="8" name="TextBox 7">
            <a:extLst>
              <a:ext uri="{FF2B5EF4-FFF2-40B4-BE49-F238E27FC236}">
                <a16:creationId xmlns:a16="http://schemas.microsoft.com/office/drawing/2014/main" id="{BF538D6F-9233-4077-A373-0B3AEEDC5D3D}"/>
              </a:ext>
            </a:extLst>
          </p:cNvPr>
          <p:cNvSpPr txBox="1"/>
          <p:nvPr/>
        </p:nvSpPr>
        <p:spPr>
          <a:xfrm>
            <a:off x="2606040" y="4827382"/>
            <a:ext cx="6834738" cy="1200329"/>
          </a:xfrm>
          <a:prstGeom prst="rect">
            <a:avLst/>
          </a:prstGeom>
          <a:noFill/>
        </p:spPr>
        <p:txBody>
          <a:bodyPr wrap="square" rtlCol="0">
            <a:spAutoFit/>
          </a:bodyPr>
          <a:lstStyle/>
          <a:p>
            <a:pPr algn="ctr"/>
            <a:br>
              <a:rPr lang="en-CA" dirty="0">
                <a:solidFill>
                  <a:schemeClr val="bg1"/>
                </a:solidFill>
                <a:latin typeface="Proxima Nova Rg" panose="02000506030000020004" pitchFamily="50" charset="0"/>
              </a:rPr>
            </a:br>
            <a:r>
              <a:rPr lang="en-CA" i="1" dirty="0">
                <a:solidFill>
                  <a:schemeClr val="bg1"/>
                </a:solidFill>
                <a:latin typeface="Proxima Nova Rg" panose="02000506030000020004" pitchFamily="50" charset="0"/>
              </a:rPr>
              <a:t> Author of ‘Politics according to the Bible: A Comprehensive Resource for Understanding Modern Political Issues in Light of Scripture’</a:t>
            </a:r>
          </a:p>
        </p:txBody>
      </p:sp>
    </p:spTree>
    <p:extLst>
      <p:ext uri="{BB962C8B-B14F-4D97-AF65-F5344CB8AC3E}">
        <p14:creationId xmlns:p14="http://schemas.microsoft.com/office/powerpoint/2010/main" val="753342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a:xfrm>
            <a:off x="575911" y="401424"/>
            <a:ext cx="10639567" cy="1114974"/>
          </a:xfrm>
        </p:spPr>
        <p:txBody>
          <a:bodyPr>
            <a:noAutofit/>
          </a:bodyPr>
          <a:lstStyle/>
          <a:p>
            <a:r>
              <a:rPr lang="en-CA" sz="4500" dirty="0"/>
              <a:t> Transforming the nation: </a:t>
            </a:r>
            <a:endParaRPr lang="en-US" sz="4500" dirty="0">
              <a:latin typeface="Proxima Nova Rg" panose="02000506030000020004" pitchFamily="50" charset="0"/>
            </a:endParaRPr>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1848722" y="2895601"/>
            <a:ext cx="8436804" cy="838200"/>
          </a:xfrm>
        </p:spPr>
        <p:txBody>
          <a:bodyPr>
            <a:noAutofit/>
          </a:bodyPr>
          <a:lstStyle/>
          <a:p>
            <a:pPr marL="457200" lvl="1" indent="0" algn="ctr">
              <a:buNone/>
            </a:pPr>
            <a:r>
              <a:rPr lang="en-CA" sz="4000" b="1" dirty="0"/>
              <a:t>Good Leaders and Good Citizens</a:t>
            </a:r>
          </a:p>
          <a:p>
            <a:pPr marL="457200" lvl="1" indent="0" fontAlgn="base">
              <a:buNone/>
            </a:pPr>
            <a:endParaRPr lang="en-CA" sz="4000" dirty="0">
              <a:latin typeface="Proxima Nova Rg" panose="02000506030000020004" pitchFamily="50" charset="0"/>
            </a:endParaRP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314701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DD96C4-720D-408C-AAAC-326563EC22BB}"/>
              </a:ext>
            </a:extLst>
          </p:cNvPr>
          <p:cNvSpPr>
            <a:spLocks noGrp="1"/>
          </p:cNvSpPr>
          <p:nvPr>
            <p:ph type="ctrTitle"/>
          </p:nvPr>
        </p:nvSpPr>
        <p:spPr>
          <a:xfrm>
            <a:off x="835068" y="3598764"/>
            <a:ext cx="6492657" cy="1496812"/>
          </a:xfrm>
        </p:spPr>
        <p:txBody>
          <a:bodyPr/>
          <a:lstStyle/>
          <a:p>
            <a:r>
              <a:rPr lang="en-PH" dirty="0"/>
              <a:t>Session 1: Love The Philippines</a:t>
            </a:r>
          </a:p>
        </p:txBody>
      </p:sp>
      <p:sp>
        <p:nvSpPr>
          <p:cNvPr id="5" name="Subtitle 4">
            <a:extLst>
              <a:ext uri="{FF2B5EF4-FFF2-40B4-BE49-F238E27FC236}">
                <a16:creationId xmlns:a16="http://schemas.microsoft.com/office/drawing/2014/main" id="{E68E1F93-6689-4A7A-A98E-F459C274988C}"/>
              </a:ext>
            </a:extLst>
          </p:cNvPr>
          <p:cNvSpPr>
            <a:spLocks noGrp="1"/>
          </p:cNvSpPr>
          <p:nvPr>
            <p:ph type="subTitle" idx="1"/>
          </p:nvPr>
        </p:nvSpPr>
        <p:spPr>
          <a:xfrm>
            <a:off x="835069" y="5314865"/>
            <a:ext cx="6492656" cy="1038015"/>
          </a:xfrm>
        </p:spPr>
        <p:txBody>
          <a:bodyPr/>
          <a:lstStyle/>
          <a:p>
            <a:r>
              <a:rPr lang="en-US" dirty="0"/>
              <a:t>Principles of Good Governance Based on Biblical Values</a:t>
            </a:r>
          </a:p>
          <a:p>
            <a:endParaRPr lang="en-PH" dirty="0"/>
          </a:p>
        </p:txBody>
      </p:sp>
    </p:spTree>
    <p:extLst>
      <p:ext uri="{BB962C8B-B14F-4D97-AF65-F5344CB8AC3E}">
        <p14:creationId xmlns:p14="http://schemas.microsoft.com/office/powerpoint/2010/main" val="2676836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a:xfrm>
            <a:off x="774031" y="325224"/>
            <a:ext cx="10639567" cy="1114974"/>
          </a:xfrm>
        </p:spPr>
        <p:txBody>
          <a:bodyPr>
            <a:noAutofit/>
          </a:bodyPr>
          <a:lstStyle/>
          <a:p>
            <a:r>
              <a:rPr lang="en-US" sz="4500" dirty="0"/>
              <a:t>What makes for a rich country?</a:t>
            </a:r>
            <a:endParaRPr lang="en-US" sz="4500" dirty="0">
              <a:latin typeface="Proxima Nova Rg" panose="02000506030000020004" pitchFamily="50" charset="0"/>
            </a:endParaRPr>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870283" y="2350971"/>
            <a:ext cx="9833809" cy="2358190"/>
          </a:xfrm>
        </p:spPr>
        <p:txBody>
          <a:bodyPr>
            <a:noAutofit/>
          </a:bodyPr>
          <a:lstStyle/>
          <a:p>
            <a:pPr marL="0" indent="0">
              <a:buNone/>
            </a:pPr>
            <a:r>
              <a:rPr lang="en-PH" sz="2400" dirty="0">
                <a:latin typeface="Proxima Nova Rg" panose="02000506030000020004" pitchFamily="50" charset="0"/>
              </a:rPr>
              <a:t>The difference between the poor and rich nations is </a:t>
            </a:r>
            <a:r>
              <a:rPr lang="en-PH" sz="2400" u="sng" dirty="0">
                <a:latin typeface="Proxima Nova Rg" panose="02000506030000020004" pitchFamily="50" charset="0"/>
              </a:rPr>
              <a:t>not the age of the Nation.</a:t>
            </a:r>
          </a:p>
          <a:p>
            <a:pPr marL="0" indent="0">
              <a:buNone/>
            </a:pPr>
            <a:r>
              <a:rPr lang="en-PH" sz="2400" dirty="0">
                <a:latin typeface="Proxima Nova Rg" panose="02000506030000020004" pitchFamily="50" charset="0"/>
              </a:rPr>
              <a:t> 	- India and Egypt are 2000 years old and are still poor countries</a:t>
            </a:r>
          </a:p>
          <a:p>
            <a:pPr marL="0" indent="0">
              <a:buNone/>
            </a:pPr>
            <a:r>
              <a:rPr lang="en-PH" sz="2400" dirty="0">
                <a:latin typeface="Proxima Nova Rg" panose="02000506030000020004" pitchFamily="50" charset="0"/>
              </a:rPr>
              <a:t> 	- Canada, Australia and New Zealand were insignificant 150 years 	ago but are developed and rich countries today</a:t>
            </a:r>
          </a:p>
          <a:p>
            <a:endParaRPr lang="en-US" sz="2400" dirty="0">
              <a:latin typeface="Proxima Nova Rg" panose="02000506030000020004" pitchFamily="50" charset="0"/>
            </a:endParaRPr>
          </a:p>
          <a:p>
            <a:pPr marL="457200" lvl="1" indent="0" fontAlgn="base">
              <a:buNone/>
            </a:pPr>
            <a:endParaRPr lang="en-CA" sz="2000" dirty="0">
              <a:latin typeface="Proxima Nova Rg" panose="02000506030000020004" pitchFamily="50" charset="0"/>
            </a:endParaRP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966155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1004636" y="1864895"/>
            <a:ext cx="10182728" cy="3429001"/>
          </a:xfrm>
        </p:spPr>
        <p:txBody>
          <a:bodyPr>
            <a:noAutofit/>
          </a:bodyPr>
          <a:lstStyle/>
          <a:p>
            <a:pPr marL="0" indent="0">
              <a:buNone/>
            </a:pPr>
            <a:r>
              <a:rPr lang="en-PH" sz="2400" dirty="0">
                <a:latin typeface="Proxima Nova Rg" panose="02000506030000020004" pitchFamily="50" charset="0"/>
              </a:rPr>
              <a:t>The difference between the poor and rich nation </a:t>
            </a:r>
            <a:r>
              <a:rPr lang="en-PH" sz="2400" u="sng" dirty="0">
                <a:latin typeface="Proxima Nova Rg" panose="02000506030000020004" pitchFamily="50" charset="0"/>
              </a:rPr>
              <a:t>does not also depend on the available natural resources.</a:t>
            </a:r>
          </a:p>
          <a:p>
            <a:pPr marL="0" indent="0">
              <a:buNone/>
            </a:pPr>
            <a:endParaRPr lang="en-PH" sz="2400" u="sng" dirty="0">
              <a:latin typeface="Proxima Nova Rg" panose="02000506030000020004" pitchFamily="50" charset="0"/>
            </a:endParaRPr>
          </a:p>
          <a:p>
            <a:r>
              <a:rPr lang="en-PH" sz="2400" dirty="0">
                <a:latin typeface="Proxima Nova Rg" panose="02000506030000020004" pitchFamily="50" charset="0"/>
              </a:rPr>
              <a:t>Japan has limited territory, 80%  mountainous, unsuitable for agriculture or farming, but is the second in worlds economy  </a:t>
            </a:r>
          </a:p>
          <a:p>
            <a:r>
              <a:rPr lang="en-PH" sz="2400" dirty="0">
                <a:latin typeface="Proxima Nova Rg" panose="02000506030000020004" pitchFamily="50" charset="0"/>
              </a:rPr>
              <a:t>Switzerland does not grow cocoa but produces the best chocolates in the world and manufactures the best milk products</a:t>
            </a:r>
            <a:endParaRPr lang="en-US" sz="2400" dirty="0">
              <a:latin typeface="Proxima Nova Rg" panose="02000506030000020004" pitchFamily="50" charset="0"/>
            </a:endParaRPr>
          </a:p>
          <a:p>
            <a:pPr marL="457200" lvl="1" indent="0" fontAlgn="base">
              <a:buNone/>
            </a:pPr>
            <a:endParaRPr lang="en-CA" dirty="0">
              <a:latin typeface="Proxima Nova Rg" panose="02000506030000020004" pitchFamily="50" charset="0"/>
            </a:endParaRP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95399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654116" y="1864895"/>
            <a:ext cx="10182728" cy="3429001"/>
          </a:xfrm>
        </p:spPr>
        <p:txBody>
          <a:bodyPr>
            <a:noAutofit/>
          </a:bodyPr>
          <a:lstStyle/>
          <a:p>
            <a:pPr lvl="1" fontAlgn="base"/>
            <a:endParaRPr lang="en-CA" dirty="0">
              <a:latin typeface="Proxima Nova Rg" panose="02000506030000020004" pitchFamily="50" charset="0"/>
            </a:endParaRPr>
          </a:p>
          <a:p>
            <a:pPr lvl="1" fontAlgn="base"/>
            <a:r>
              <a:rPr lang="en-CA" dirty="0">
                <a:latin typeface="Proxima Nova Rg" panose="02000506030000020004" pitchFamily="50" charset="0"/>
              </a:rPr>
              <a:t>While placing the right kinds of leaders in position is crucial and necessary, it will not be enough for real, lasting positive change to take place.</a:t>
            </a:r>
          </a:p>
          <a:p>
            <a:pPr lvl="1" fontAlgn="base"/>
            <a:endParaRPr lang="en-CA" dirty="0">
              <a:latin typeface="Proxima Nova Rg" panose="02000506030000020004" pitchFamily="50" charset="0"/>
            </a:endParaRPr>
          </a:p>
          <a:p>
            <a:pPr lvl="1" fontAlgn="base"/>
            <a:r>
              <a:rPr lang="en-CA" dirty="0">
                <a:latin typeface="Proxima Nova Rg" panose="02000506030000020004" pitchFamily="50" charset="0"/>
              </a:rPr>
              <a:t> Bad leaders only explain half of the problem of governance. The other half lies in the character of its citizens: </a:t>
            </a:r>
            <a:r>
              <a:rPr lang="en-CA" b="1" dirty="0">
                <a:latin typeface="Proxima Nova Rg" panose="02000506030000020004" pitchFamily="50" charset="0"/>
              </a:rPr>
              <a:t> ATTITUDE molded by education and culture</a:t>
            </a: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801763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a:xfrm>
            <a:off x="774031" y="453560"/>
            <a:ext cx="10639567" cy="1114974"/>
          </a:xfrm>
        </p:spPr>
        <p:txBody>
          <a:bodyPr>
            <a:noAutofit/>
          </a:bodyPr>
          <a:lstStyle/>
          <a:p>
            <a:r>
              <a:rPr lang="en-CA" sz="4000" dirty="0"/>
              <a:t>The Good News for Transforming the Nation</a:t>
            </a:r>
            <a:endParaRPr lang="en-US" sz="4000" dirty="0">
              <a:latin typeface="Proxima Nova Rg" panose="02000506030000020004" pitchFamily="50" charset="0"/>
            </a:endParaRPr>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580723" y="2137610"/>
            <a:ext cx="10311064" cy="3607870"/>
          </a:xfrm>
        </p:spPr>
        <p:txBody>
          <a:bodyPr>
            <a:noAutofit/>
          </a:bodyPr>
          <a:lstStyle/>
          <a:p>
            <a:pPr lvl="1" fontAlgn="base"/>
            <a:r>
              <a:rPr lang="en-CA" dirty="0">
                <a:latin typeface="Proxima Nova Rg" panose="02000506030000020004" pitchFamily="50" charset="0"/>
              </a:rPr>
              <a:t>Its been observed that conduct of citizens from rich and developed countries is marked by the following:</a:t>
            </a:r>
          </a:p>
          <a:p>
            <a:pPr lvl="1" fontAlgn="base"/>
            <a:endParaRPr lang="en-CA" dirty="0">
              <a:latin typeface="Proxima Nova Rg" panose="02000506030000020004" pitchFamily="50" charset="0"/>
            </a:endParaRPr>
          </a:p>
          <a:p>
            <a:pPr marL="914400" lvl="2" indent="0" fontAlgn="base">
              <a:buNone/>
            </a:pPr>
            <a:r>
              <a:rPr lang="en-CA" sz="2400" b="1" i="1" dirty="0">
                <a:latin typeface="Proxima Nova Rg" panose="02000506030000020004" pitchFamily="50" charset="0"/>
              </a:rPr>
              <a:t>ethics, integrity, responsibility, respect for laws and regulations, respect for fellow citizens, love for work, effort to save and invest, will to be productive, and punctuality</a:t>
            </a:r>
          </a:p>
          <a:p>
            <a:pPr marL="914400" lvl="2" indent="0" fontAlgn="base">
              <a:buNone/>
            </a:pPr>
            <a:endParaRPr lang="en-CA" sz="2400" b="1" i="1" dirty="0">
              <a:latin typeface="Proxima Nova Rg" panose="02000506030000020004" pitchFamily="50" charset="0"/>
            </a:endParaRPr>
          </a:p>
          <a:p>
            <a:pPr marL="914400" lvl="2" indent="0" fontAlgn="base">
              <a:buNone/>
            </a:pPr>
            <a:r>
              <a:rPr lang="en-CA" sz="2400" dirty="0">
                <a:latin typeface="Proxima Nova Rg" panose="02000506030000020004" pitchFamily="50" charset="0"/>
              </a:rPr>
              <a:t>It is said that in the poorer countries, only a small minority follow these principles of good conduct.</a:t>
            </a:r>
            <a:endParaRPr lang="en-CA" sz="2400" b="1" i="1" dirty="0">
              <a:latin typeface="Proxima Nova Rg" panose="02000506030000020004" pitchFamily="50" charset="0"/>
            </a:endParaRPr>
          </a:p>
          <a:p>
            <a:pPr lvl="1" fontAlgn="base"/>
            <a:endParaRPr lang="en-CA" dirty="0">
              <a:latin typeface="Proxima Nova Rg" panose="02000506030000020004" pitchFamily="50" charset="0"/>
            </a:endParaRP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40797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950493" y="1366787"/>
            <a:ext cx="10311064" cy="4311316"/>
          </a:xfrm>
        </p:spPr>
        <p:txBody>
          <a:bodyPr>
            <a:noAutofit/>
          </a:bodyPr>
          <a:lstStyle/>
          <a:p>
            <a:pPr marL="0" indent="0">
              <a:buNone/>
            </a:pPr>
            <a:r>
              <a:rPr lang="en-PH" sz="2400" dirty="0"/>
              <a:t>We are not poor because we lack natural resources or because nature was cruel towards us. </a:t>
            </a:r>
          </a:p>
          <a:p>
            <a:pPr marL="0" indent="0">
              <a:buNone/>
            </a:pPr>
            <a:endParaRPr lang="en-PH" sz="2400" dirty="0"/>
          </a:p>
          <a:p>
            <a:pPr marL="0" indent="0">
              <a:buNone/>
            </a:pPr>
            <a:r>
              <a:rPr lang="en-PH" sz="2400" dirty="0"/>
              <a:t>Can it be that:</a:t>
            </a:r>
          </a:p>
          <a:p>
            <a:pPr marL="0" indent="0">
              <a:buNone/>
            </a:pPr>
            <a:r>
              <a:rPr lang="en-PH" sz="2400" dirty="0"/>
              <a:t>we are poor because we lack the right attitude? And that we lack the will to follow and teach these principles of working of rich and developed societies?</a:t>
            </a:r>
          </a:p>
          <a:p>
            <a:pPr marL="0" indent="0">
              <a:buNone/>
            </a:pPr>
            <a:endParaRPr lang="en-PH" sz="2400" dirty="0"/>
          </a:p>
          <a:p>
            <a:pPr marL="0" indent="0">
              <a:buNone/>
            </a:pPr>
            <a:r>
              <a:rPr lang="en-CA" sz="2400" dirty="0"/>
              <a:t>How many of our fellowmen abide by these basic principles in their daily life?</a:t>
            </a:r>
            <a:endParaRPr lang="en-CA" sz="2400" b="1" dirty="0"/>
          </a:p>
        </p:txBody>
      </p:sp>
    </p:spTree>
    <p:extLst>
      <p:ext uri="{BB962C8B-B14F-4D97-AF65-F5344CB8AC3E}">
        <p14:creationId xmlns:p14="http://schemas.microsoft.com/office/powerpoint/2010/main" val="3797078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867167" y="1280160"/>
            <a:ext cx="4741153" cy="2561121"/>
          </a:xfrm>
        </p:spPr>
        <p:txBody>
          <a:bodyPr>
            <a:noAutofit/>
          </a:bodyPr>
          <a:lstStyle/>
          <a:p>
            <a:pPr marL="0" indent="0" algn="ctr">
              <a:buNone/>
            </a:pPr>
            <a:r>
              <a:rPr lang="en-CA" sz="3600" dirty="0"/>
              <a:t>“People are a direct reflection of their leader’s actions (and inactions).”</a:t>
            </a:r>
            <a:endParaRPr lang="en-US" sz="3600" dirty="0"/>
          </a:p>
        </p:txBody>
      </p:sp>
      <p:sp>
        <p:nvSpPr>
          <p:cNvPr id="4" name="TextBox 3">
            <a:extLst>
              <a:ext uri="{FF2B5EF4-FFF2-40B4-BE49-F238E27FC236}">
                <a16:creationId xmlns:a16="http://schemas.microsoft.com/office/drawing/2014/main" id="{3B17A39F-4FCA-BB41-A44D-6A60ACBDC8B0}"/>
              </a:ext>
            </a:extLst>
          </p:cNvPr>
          <p:cNvSpPr txBox="1"/>
          <p:nvPr/>
        </p:nvSpPr>
        <p:spPr>
          <a:xfrm>
            <a:off x="2326530" y="-206834"/>
            <a:ext cx="205985" cy="403171"/>
          </a:xfrm>
          <a:prstGeom prst="rect">
            <a:avLst/>
          </a:prstGeom>
          <a:noFill/>
        </p:spPr>
        <p:txBody>
          <a:bodyPr wrap="square" rtlCol="0">
            <a:spAutoFit/>
          </a:bodyPr>
          <a:lstStyle/>
          <a:p>
            <a:endParaRPr lang="en-US" dirty="0"/>
          </a:p>
        </p:txBody>
      </p:sp>
      <p:sp>
        <p:nvSpPr>
          <p:cNvPr id="7" name="Title 1">
            <a:extLst>
              <a:ext uri="{FF2B5EF4-FFF2-40B4-BE49-F238E27FC236}">
                <a16:creationId xmlns:a16="http://schemas.microsoft.com/office/drawing/2014/main" id="{69399D1F-E222-4E9A-8518-E75604419463}"/>
              </a:ext>
            </a:extLst>
          </p:cNvPr>
          <p:cNvSpPr txBox="1">
            <a:spLocks/>
          </p:cNvSpPr>
          <p:nvPr/>
        </p:nvSpPr>
        <p:spPr>
          <a:xfrm>
            <a:off x="6533476" y="1100363"/>
            <a:ext cx="4888503" cy="2941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dirty="0">
                <a:solidFill>
                  <a:schemeClr val="bg1"/>
                </a:solidFill>
                <a:latin typeface="Proxima Nova Rg" panose="02000506030000020004" pitchFamily="50" charset="0"/>
              </a:rPr>
              <a:t>“If you have selfish, ignorant citizens, you’re going to have selfish, ignorant leaders.”</a:t>
            </a:r>
            <a:endParaRPr lang="en-US" sz="2800" dirty="0">
              <a:solidFill>
                <a:schemeClr val="bg1"/>
              </a:solidFill>
              <a:latin typeface="Proxima Nova Rg" panose="02000506030000020004" pitchFamily="50" charset="0"/>
            </a:endParaRPr>
          </a:p>
        </p:txBody>
      </p:sp>
      <p:sp>
        <p:nvSpPr>
          <p:cNvPr id="9" name="Content Placeholder 4">
            <a:extLst>
              <a:ext uri="{FF2B5EF4-FFF2-40B4-BE49-F238E27FC236}">
                <a16:creationId xmlns:a16="http://schemas.microsoft.com/office/drawing/2014/main" id="{3EEE5F11-C4B9-4A4A-8861-11AB22CFBC94}"/>
              </a:ext>
            </a:extLst>
          </p:cNvPr>
          <p:cNvSpPr txBox="1">
            <a:spLocks/>
          </p:cNvSpPr>
          <p:nvPr/>
        </p:nvSpPr>
        <p:spPr>
          <a:xfrm>
            <a:off x="710059" y="4270941"/>
            <a:ext cx="4593461" cy="594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Proxima Nova Rg" panose="02000506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roxima Nova Rg" panose="02000506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i="1" dirty="0"/>
              <a:t>Paul Grau, Jr.</a:t>
            </a:r>
          </a:p>
        </p:txBody>
      </p:sp>
      <p:sp>
        <p:nvSpPr>
          <p:cNvPr id="10" name="Content Placeholder 4">
            <a:extLst>
              <a:ext uri="{FF2B5EF4-FFF2-40B4-BE49-F238E27FC236}">
                <a16:creationId xmlns:a16="http://schemas.microsoft.com/office/drawing/2014/main" id="{90D05458-AA10-41FF-B18F-342EC42874A1}"/>
              </a:ext>
            </a:extLst>
          </p:cNvPr>
          <p:cNvSpPr txBox="1">
            <a:spLocks/>
          </p:cNvSpPr>
          <p:nvPr/>
        </p:nvSpPr>
        <p:spPr>
          <a:xfrm>
            <a:off x="6624916" y="4270941"/>
            <a:ext cx="4553223" cy="594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i="1" dirty="0">
                <a:solidFill>
                  <a:schemeClr val="bg1"/>
                </a:solidFill>
                <a:latin typeface="Proxima Nova Rg" panose="02000506030000020004" pitchFamily="50" charset="0"/>
              </a:rPr>
              <a:t>George Carlin</a:t>
            </a:r>
          </a:p>
        </p:txBody>
      </p:sp>
    </p:spTree>
    <p:extLst>
      <p:ext uri="{BB962C8B-B14F-4D97-AF65-F5344CB8AC3E}">
        <p14:creationId xmlns:p14="http://schemas.microsoft.com/office/powerpoint/2010/main" val="324364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1036720" y="2747211"/>
            <a:ext cx="10311064" cy="1230429"/>
          </a:xfrm>
        </p:spPr>
        <p:txBody>
          <a:bodyPr>
            <a:noAutofit/>
          </a:bodyPr>
          <a:lstStyle/>
          <a:p>
            <a:pPr marL="0" indent="0">
              <a:buNone/>
            </a:pPr>
            <a:r>
              <a:rPr lang="en-CA" sz="3600" dirty="0"/>
              <a:t>Our country needs not only good governance but also </a:t>
            </a:r>
            <a:r>
              <a:rPr lang="en-CA" sz="3600" b="1" dirty="0"/>
              <a:t>Good Citizenship</a:t>
            </a:r>
            <a:r>
              <a:rPr lang="en-CA" sz="3600" dirty="0"/>
              <a:t>.</a:t>
            </a:r>
            <a:endParaRPr lang="en-US" sz="2000" dirty="0"/>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711915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a:xfrm>
            <a:off x="774031" y="607564"/>
            <a:ext cx="10639567" cy="1114974"/>
          </a:xfrm>
        </p:spPr>
        <p:txBody>
          <a:bodyPr>
            <a:noAutofit/>
          </a:bodyPr>
          <a:lstStyle/>
          <a:p>
            <a:r>
              <a:rPr lang="en-CA" sz="4500" dirty="0"/>
              <a:t>The Good News for Transforming the Nation</a:t>
            </a:r>
            <a:endParaRPr lang="en-US" sz="4500" dirty="0">
              <a:latin typeface="Proxima Nova Rg" panose="02000506030000020004" pitchFamily="50" charset="0"/>
            </a:endParaRPr>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408271" y="2424764"/>
            <a:ext cx="10311064" cy="2498558"/>
          </a:xfrm>
        </p:spPr>
        <p:txBody>
          <a:bodyPr>
            <a:noAutofit/>
          </a:bodyPr>
          <a:lstStyle/>
          <a:p>
            <a:pPr lvl="1" fontAlgn="base"/>
            <a:r>
              <a:rPr lang="en-CA" dirty="0">
                <a:latin typeface="Proxima Nova Rg" panose="02000506030000020004" pitchFamily="50" charset="0"/>
              </a:rPr>
              <a:t>The heart of the problems we have in our nation is the problem of the hearts of men. Man’s heart is basically self-centered: greed, the desire for power, rape, murder, kidnapping, bribery, adultery, broken families and a broken society.</a:t>
            </a:r>
          </a:p>
          <a:p>
            <a:pPr marL="457200" lvl="1" indent="0" fontAlgn="base">
              <a:buNone/>
            </a:pPr>
            <a:endParaRPr lang="en-CA" dirty="0">
              <a:latin typeface="Proxima Nova Rg" panose="02000506030000020004" pitchFamily="50" charset="0"/>
            </a:endParaRPr>
          </a:p>
          <a:p>
            <a:pPr lvl="1" fontAlgn="base"/>
            <a:r>
              <a:rPr lang="en-CA" dirty="0">
                <a:latin typeface="Proxima Nova Rg" panose="02000506030000020004" pitchFamily="50" charset="0"/>
              </a:rPr>
              <a:t>That’s the bad news!</a:t>
            </a:r>
            <a:endParaRPr lang="en-US" i="1" dirty="0">
              <a:latin typeface="Proxima Nova Rg" panose="02000506030000020004" pitchFamily="50" charset="0"/>
            </a:endParaRP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788438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a:xfrm>
            <a:off x="774031" y="561844"/>
            <a:ext cx="10639567" cy="1114974"/>
          </a:xfrm>
        </p:spPr>
        <p:txBody>
          <a:bodyPr>
            <a:noAutofit/>
          </a:bodyPr>
          <a:lstStyle/>
          <a:p>
            <a:r>
              <a:rPr lang="en-CA" sz="4500" dirty="0"/>
              <a:t>The Good News for Transforming the Nation</a:t>
            </a:r>
            <a:endParaRPr lang="en-US" sz="4500" dirty="0">
              <a:latin typeface="Proxima Nova Rg" panose="02000506030000020004" pitchFamily="50" charset="0"/>
            </a:endParaRPr>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393031" y="2446421"/>
            <a:ext cx="10311064" cy="2498558"/>
          </a:xfrm>
        </p:spPr>
        <p:txBody>
          <a:bodyPr>
            <a:noAutofit/>
          </a:bodyPr>
          <a:lstStyle/>
          <a:p>
            <a:pPr lvl="1" fontAlgn="base"/>
            <a:r>
              <a:rPr lang="en-CA" sz="2400" dirty="0"/>
              <a:t>But the great news is, there is a </a:t>
            </a:r>
            <a:r>
              <a:rPr lang="en-CA" sz="2400" i="1" dirty="0"/>
              <a:t>solution</a:t>
            </a:r>
            <a:r>
              <a:rPr lang="en-CA" sz="2400" dirty="0"/>
              <a:t> available to all who desire to see transformation.</a:t>
            </a:r>
          </a:p>
          <a:p>
            <a:pPr marL="457200" lvl="1" indent="0" fontAlgn="base">
              <a:buNone/>
            </a:pPr>
            <a:endParaRPr lang="en-CA" sz="2400" dirty="0"/>
          </a:p>
          <a:p>
            <a:pPr lvl="1" fontAlgn="base"/>
            <a:r>
              <a:rPr lang="en-CA" sz="2400" i="1" dirty="0"/>
              <a:t>This good news can change everything</a:t>
            </a:r>
            <a:r>
              <a:rPr lang="en-CA" sz="2400" dirty="0"/>
              <a:t>: Transformed individuals, transformed families, transformed communities, transformed society, and transformed country.</a:t>
            </a: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292167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DFD2CF-83AD-478E-8331-71C71ACB9852}"/>
              </a:ext>
            </a:extLst>
          </p:cNvPr>
          <p:cNvSpPr>
            <a:spLocks noGrp="1"/>
          </p:cNvSpPr>
          <p:nvPr>
            <p:ph type="title"/>
          </p:nvPr>
        </p:nvSpPr>
        <p:spPr>
          <a:xfrm>
            <a:off x="1903914" y="803899"/>
            <a:ext cx="8570258" cy="3874781"/>
          </a:xfrm>
        </p:spPr>
        <p:txBody>
          <a:bodyPr>
            <a:normAutofit/>
          </a:bodyPr>
          <a:lstStyle/>
          <a:p>
            <a:pPr algn="ctr"/>
            <a:r>
              <a:rPr lang="en-CA" sz="3600" b="0" dirty="0">
                <a:solidFill>
                  <a:schemeClr val="bg1"/>
                </a:solidFill>
                <a:latin typeface="Proxima Nova Rg" panose="02000506030000020004" pitchFamily="50" charset="0"/>
              </a:rPr>
              <a:t>“The only way to change the world is to change individuals. Changed people, in sufficient numbers, will produce changed campuses, changed communities, </a:t>
            </a:r>
            <a:br>
              <a:rPr lang="en-CA" sz="3600" b="0" dirty="0">
                <a:solidFill>
                  <a:schemeClr val="bg1"/>
                </a:solidFill>
                <a:latin typeface="Proxima Nova Rg" panose="02000506030000020004" pitchFamily="50" charset="0"/>
              </a:rPr>
            </a:br>
            <a:r>
              <a:rPr lang="en-CA" sz="3600" b="0" dirty="0">
                <a:solidFill>
                  <a:schemeClr val="bg1"/>
                </a:solidFill>
                <a:latin typeface="Proxima Nova Rg" panose="02000506030000020004" pitchFamily="50" charset="0"/>
              </a:rPr>
              <a:t>changed cities, states and nations - yes, in a very real sense, a changed world.”</a:t>
            </a:r>
            <a:endParaRPr lang="en-US" sz="3600" b="0" dirty="0">
              <a:solidFill>
                <a:schemeClr val="bg1"/>
              </a:solidFill>
              <a:latin typeface="Proxima Nova Rg" panose="02000506030000020004" pitchFamily="50" charset="0"/>
            </a:endParaRPr>
          </a:p>
        </p:txBody>
      </p:sp>
      <p:sp>
        <p:nvSpPr>
          <p:cNvPr id="5" name="TextBox 4">
            <a:extLst>
              <a:ext uri="{FF2B5EF4-FFF2-40B4-BE49-F238E27FC236}">
                <a16:creationId xmlns:a16="http://schemas.microsoft.com/office/drawing/2014/main" id="{58B99EE3-86A7-4BA9-B217-749F57FFE3EA}"/>
              </a:ext>
            </a:extLst>
          </p:cNvPr>
          <p:cNvSpPr txBox="1"/>
          <p:nvPr/>
        </p:nvSpPr>
        <p:spPr>
          <a:xfrm>
            <a:off x="3963603" y="4857541"/>
            <a:ext cx="4387917" cy="830997"/>
          </a:xfrm>
          <a:prstGeom prst="rect">
            <a:avLst/>
          </a:prstGeom>
          <a:noFill/>
        </p:spPr>
        <p:txBody>
          <a:bodyPr wrap="square" rtlCol="0">
            <a:spAutoFit/>
          </a:bodyPr>
          <a:lstStyle/>
          <a:p>
            <a:pPr algn="ctr"/>
            <a:r>
              <a:rPr lang="en-CA" sz="2400" dirty="0">
                <a:solidFill>
                  <a:schemeClr val="bg1"/>
                </a:solidFill>
                <a:latin typeface="Proxima Nova Rg" panose="02000506030000020004" pitchFamily="50" charset="0"/>
              </a:rPr>
              <a:t>-Bill Bright</a:t>
            </a:r>
          </a:p>
          <a:p>
            <a:pPr algn="ctr"/>
            <a:endParaRPr lang="en-PH" sz="2400"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277784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a:xfrm>
            <a:off x="382236" y="105633"/>
            <a:ext cx="10515600" cy="1325563"/>
          </a:xfrm>
        </p:spPr>
        <p:txBody>
          <a:bodyPr>
            <a:normAutofit/>
          </a:bodyPr>
          <a:lstStyle/>
          <a:p>
            <a:r>
              <a:rPr lang="en-US" sz="4500" dirty="0"/>
              <a:t>Introduction</a:t>
            </a:r>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710016" y="1230166"/>
            <a:ext cx="10834816" cy="4682954"/>
          </a:xfrm>
        </p:spPr>
        <p:txBody>
          <a:bodyPr>
            <a:noAutofit/>
          </a:bodyPr>
          <a:lstStyle/>
          <a:p>
            <a:pPr marL="0" indent="0">
              <a:buNone/>
            </a:pPr>
            <a:r>
              <a:rPr lang="en-US" sz="2000" b="1" dirty="0"/>
              <a:t>The condition of the Philippines and its performance as compared to other countries in Asia:</a:t>
            </a:r>
          </a:p>
          <a:p>
            <a:pPr marL="0" indent="0">
              <a:buNone/>
            </a:pPr>
            <a:endParaRPr lang="en-US" sz="2000" dirty="0"/>
          </a:p>
          <a:p>
            <a:pPr>
              <a:lnSpc>
                <a:spcPct val="100000"/>
              </a:lnSpc>
            </a:pPr>
            <a:r>
              <a:rPr lang="en-US" sz="2000" dirty="0"/>
              <a:t>In the 1950’s, Philippines ranked fourth in the list of largest economies in Asia. Next to Japan, it ranked second as the most progressive country in the region. The exchange rate then was P2.00 to $1.00.</a:t>
            </a:r>
          </a:p>
          <a:p>
            <a:pPr marL="0" indent="0">
              <a:lnSpc>
                <a:spcPct val="100000"/>
              </a:lnSpc>
              <a:buNone/>
            </a:pPr>
            <a:endParaRPr lang="en-US" sz="2000" dirty="0"/>
          </a:p>
          <a:p>
            <a:pPr>
              <a:lnSpc>
                <a:spcPct val="100000"/>
              </a:lnSpc>
            </a:pPr>
            <a:r>
              <a:rPr lang="en-US" sz="2000" dirty="0"/>
              <a:t>We could have achieved a level of economic progress to rival Japan, Korea, Singapore. Sadly, based on per capita income (GDP), even Vietnam has overtaken us. We have fallen behind our other ASEAN neighbors.</a:t>
            </a:r>
          </a:p>
          <a:p>
            <a:pPr marL="0" indent="0">
              <a:lnSpc>
                <a:spcPct val="100000"/>
              </a:lnSpc>
              <a:buNone/>
            </a:pPr>
            <a:endParaRPr lang="en-US" sz="2000" dirty="0"/>
          </a:p>
          <a:p>
            <a:pPr>
              <a:lnSpc>
                <a:spcPct val="100000"/>
              </a:lnSpc>
            </a:pPr>
            <a:r>
              <a:rPr lang="en-US" sz="2000" dirty="0"/>
              <a:t>We have fallen behind our ASEAN neighbors  in infrastructure, education, health, technology, etc.</a:t>
            </a:r>
            <a:br>
              <a:rPr lang="en-US" sz="2000" dirty="0"/>
            </a:br>
            <a:endParaRPr lang="en-US" sz="2000" dirty="0"/>
          </a:p>
          <a:p>
            <a:pPr marL="0" indent="0">
              <a:buNone/>
            </a:pPr>
            <a:endParaRPr lang="en-US" sz="2000" dirty="0"/>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74027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a:xfrm>
            <a:off x="774031" y="485644"/>
            <a:ext cx="10639567" cy="1114974"/>
          </a:xfrm>
        </p:spPr>
        <p:txBody>
          <a:bodyPr>
            <a:noAutofit/>
          </a:bodyPr>
          <a:lstStyle/>
          <a:p>
            <a:r>
              <a:rPr lang="en-CA" sz="4500" dirty="0"/>
              <a:t>Conclusion</a:t>
            </a:r>
            <a:endParaRPr lang="en-US" sz="4500" dirty="0">
              <a:latin typeface="Proxima Nova Rg" panose="02000506030000020004" pitchFamily="50" charset="0"/>
            </a:endParaRPr>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940468" y="2179721"/>
            <a:ext cx="10311064" cy="2498558"/>
          </a:xfrm>
        </p:spPr>
        <p:txBody>
          <a:bodyPr>
            <a:noAutofit/>
          </a:bodyPr>
          <a:lstStyle/>
          <a:p>
            <a:pPr lvl="1" fontAlgn="base"/>
            <a:r>
              <a:rPr lang="en-CA" sz="2400" dirty="0"/>
              <a:t>Filipinos need to hear this good news that can bring godly transformation and bring everyone towards love for country, more than money; concern for fellow men more than personal ambition; devotion to God, more than to sin and wrongdoing.</a:t>
            </a:r>
          </a:p>
          <a:p>
            <a:pPr lvl="1" fontAlgn="base"/>
            <a:endParaRPr lang="en-CA" sz="2400" dirty="0"/>
          </a:p>
          <a:p>
            <a:pPr lvl="1" fontAlgn="base"/>
            <a:r>
              <a:rPr lang="en-CA" sz="2400" dirty="0"/>
              <a:t>This is the </a:t>
            </a:r>
            <a:r>
              <a:rPr lang="en-CA" sz="2400" i="1" dirty="0"/>
              <a:t>Good News </a:t>
            </a:r>
            <a:r>
              <a:rPr lang="en-CA" sz="2400" dirty="0"/>
              <a:t>of a new life found in Jesus Christ.</a:t>
            </a: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774147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1001428" y="2141420"/>
            <a:ext cx="10311064" cy="1874119"/>
          </a:xfrm>
        </p:spPr>
        <p:txBody>
          <a:bodyPr>
            <a:noAutofit/>
          </a:bodyPr>
          <a:lstStyle/>
          <a:p>
            <a:pPr marL="0" indent="0" algn="ctr">
              <a:buNone/>
            </a:pPr>
            <a:r>
              <a:rPr lang="en-CA" sz="3600" dirty="0"/>
              <a:t>“Therefore, if anyone is in Christ, he is a new creation.</a:t>
            </a:r>
            <a:r>
              <a:rPr lang="en-CA" sz="3600" baseline="30000" dirty="0"/>
              <a:t> </a:t>
            </a:r>
            <a:r>
              <a:rPr lang="en-CA" sz="3600" dirty="0"/>
              <a:t>The old has passed away; behold, the new has come.”</a:t>
            </a: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square" rtlCol="0">
            <a:spAutoFit/>
          </a:bodyPr>
          <a:lstStyle/>
          <a:p>
            <a:endParaRPr lang="en-US" dirty="0"/>
          </a:p>
        </p:txBody>
      </p:sp>
      <p:sp>
        <p:nvSpPr>
          <p:cNvPr id="8" name="Title 7">
            <a:extLst>
              <a:ext uri="{FF2B5EF4-FFF2-40B4-BE49-F238E27FC236}">
                <a16:creationId xmlns:a16="http://schemas.microsoft.com/office/drawing/2014/main" id="{BDAB7E2D-D47B-4613-87D0-4C63379D4EF7}"/>
              </a:ext>
            </a:extLst>
          </p:cNvPr>
          <p:cNvSpPr>
            <a:spLocks noGrp="1"/>
          </p:cNvSpPr>
          <p:nvPr>
            <p:ph type="title"/>
          </p:nvPr>
        </p:nvSpPr>
        <p:spPr>
          <a:xfrm>
            <a:off x="883920" y="4290826"/>
            <a:ext cx="10515600" cy="692710"/>
          </a:xfrm>
        </p:spPr>
        <p:txBody>
          <a:bodyPr>
            <a:normAutofit/>
          </a:bodyPr>
          <a:lstStyle/>
          <a:p>
            <a:pPr algn="ctr"/>
            <a:r>
              <a:rPr lang="en-US" sz="2800" dirty="0">
                <a:solidFill>
                  <a:schemeClr val="bg1"/>
                </a:solidFill>
                <a:latin typeface="Proxima Nova Rg" panose="02000506030000020004" pitchFamily="50" charset="0"/>
              </a:rPr>
              <a:t>II Corinthians 5:17 (ESV)</a:t>
            </a:r>
          </a:p>
        </p:txBody>
      </p:sp>
    </p:spTree>
    <p:extLst>
      <p:ext uri="{BB962C8B-B14F-4D97-AF65-F5344CB8AC3E}">
        <p14:creationId xmlns:p14="http://schemas.microsoft.com/office/powerpoint/2010/main" val="3796541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864268" y="1920641"/>
            <a:ext cx="10311064" cy="2498558"/>
          </a:xfrm>
        </p:spPr>
        <p:txBody>
          <a:bodyPr>
            <a:noAutofit/>
          </a:bodyPr>
          <a:lstStyle/>
          <a:p>
            <a:r>
              <a:rPr lang="en-US" sz="2400" dirty="0">
                <a:latin typeface="Proxima Nova Rg" panose="02000506030000020004" pitchFamily="50" charset="0"/>
              </a:rPr>
              <a:t>Now that we know that living out the Christian values is the key to good governance and good citizenry, where can we find these values? How can we as citizens express our love for the Philippines? </a:t>
            </a:r>
          </a:p>
          <a:p>
            <a:endParaRPr lang="en-US" sz="2400" dirty="0">
              <a:latin typeface="Proxima Nova Rg" panose="02000506030000020004" pitchFamily="50" charset="0"/>
            </a:endParaRPr>
          </a:p>
          <a:p>
            <a:r>
              <a:rPr lang="en-US" sz="2400" dirty="0">
                <a:latin typeface="Proxima Nova Rg" panose="02000506030000020004" pitchFamily="50" charset="0"/>
              </a:rPr>
              <a:t>This is what we will find out in session 2 entitled, </a:t>
            </a:r>
            <a:r>
              <a:rPr lang="en-US" sz="2400" b="1" dirty="0">
                <a:latin typeface="Proxima Nova Rg" panose="02000506030000020004" pitchFamily="50" charset="0"/>
              </a:rPr>
              <a:t>“</a:t>
            </a:r>
            <a:r>
              <a:rPr lang="en-PH" sz="2400" b="1" dirty="0">
                <a:latin typeface="Proxima Nova Rg" panose="02000506030000020004" pitchFamily="50" charset="0"/>
              </a:rPr>
              <a:t>The Manual for Loving our Nation”. </a:t>
            </a:r>
          </a:p>
          <a:p>
            <a:endParaRPr lang="en-US" sz="2400" dirty="0">
              <a:latin typeface="Proxima Nova Rg" panose="02000506030000020004" pitchFamily="50" charset="0"/>
            </a:endParaRPr>
          </a:p>
          <a:p>
            <a:pPr marL="457200" lvl="1" indent="0" fontAlgn="base">
              <a:buNone/>
            </a:pPr>
            <a:endParaRPr lang="en-CA" sz="2000" dirty="0">
              <a:latin typeface="Proxima Nova Rg" panose="02000506030000020004" pitchFamily="50" charset="0"/>
            </a:endParaRP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047239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D5BA-F233-C948-95E3-3E28302ED5C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DEB74E9-0BED-F44B-9034-97215FA6DE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93038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188D-EEE3-4DA3-8B7D-A42DE81C68E4}"/>
              </a:ext>
            </a:extLst>
          </p:cNvPr>
          <p:cNvSpPr>
            <a:spLocks noGrp="1"/>
          </p:cNvSpPr>
          <p:nvPr>
            <p:ph type="title"/>
          </p:nvPr>
        </p:nvSpPr>
        <p:spPr>
          <a:xfrm>
            <a:off x="701040" y="365125"/>
            <a:ext cx="10515600" cy="1325563"/>
          </a:xfrm>
        </p:spPr>
        <p:txBody>
          <a:bodyPr>
            <a:normAutofit/>
          </a:bodyPr>
          <a:lstStyle/>
          <a:p>
            <a:r>
              <a:rPr lang="en-US" sz="4500" dirty="0"/>
              <a:t>But the Philippines is NOT poor…</a:t>
            </a:r>
            <a:endParaRPr lang="en-PH" sz="4500" dirty="0"/>
          </a:p>
        </p:txBody>
      </p:sp>
      <p:sp>
        <p:nvSpPr>
          <p:cNvPr id="5" name="Content Placeholder 2">
            <a:extLst>
              <a:ext uri="{FF2B5EF4-FFF2-40B4-BE49-F238E27FC236}">
                <a16:creationId xmlns:a16="http://schemas.microsoft.com/office/drawing/2014/main" id="{ED50510E-EF28-42FA-A9AA-546E82C5005D}"/>
              </a:ext>
            </a:extLst>
          </p:cNvPr>
          <p:cNvSpPr>
            <a:spLocks noGrp="1"/>
          </p:cNvSpPr>
          <p:nvPr>
            <p:ph idx="1"/>
          </p:nvPr>
        </p:nvSpPr>
        <p:spPr>
          <a:xfrm>
            <a:off x="1138518" y="2480916"/>
            <a:ext cx="4038600" cy="1896167"/>
          </a:xfrm>
        </p:spPr>
        <p:txBody>
          <a:bodyPr>
            <a:normAutofit/>
          </a:bodyPr>
          <a:lstStyle/>
          <a:p>
            <a:r>
              <a:rPr lang="en-CA" sz="2400" dirty="0"/>
              <a:t>God has gifted our country with rich </a:t>
            </a:r>
            <a:r>
              <a:rPr lang="en-CA" sz="2400" b="1" dirty="0"/>
              <a:t>natural resources</a:t>
            </a:r>
            <a:r>
              <a:rPr lang="en-CA" sz="2400" dirty="0"/>
              <a:t> and a vibrant </a:t>
            </a:r>
            <a:r>
              <a:rPr lang="en-CA" sz="2400" b="1" dirty="0"/>
              <a:t>human resource</a:t>
            </a:r>
            <a:r>
              <a:rPr lang="en-CA" sz="2400" dirty="0"/>
              <a:t>. *</a:t>
            </a:r>
          </a:p>
        </p:txBody>
      </p:sp>
      <p:sp>
        <p:nvSpPr>
          <p:cNvPr id="8" name="Content Placeholder 2">
            <a:extLst>
              <a:ext uri="{FF2B5EF4-FFF2-40B4-BE49-F238E27FC236}">
                <a16:creationId xmlns:a16="http://schemas.microsoft.com/office/drawing/2014/main" id="{2CF0D612-1D27-45C0-909B-2E86E42A71F3}"/>
              </a:ext>
            </a:extLst>
          </p:cNvPr>
          <p:cNvSpPr txBox="1">
            <a:spLocks/>
          </p:cNvSpPr>
          <p:nvPr/>
        </p:nvSpPr>
        <p:spPr>
          <a:xfrm>
            <a:off x="6447019" y="2454661"/>
            <a:ext cx="4220981" cy="29615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b="1" dirty="0">
                <a:solidFill>
                  <a:schemeClr val="bg1"/>
                </a:solidFill>
                <a:latin typeface="Proxima Nova Rg" panose="02000506030000020004" pitchFamily="50" charset="0"/>
              </a:rPr>
              <a:t>Landmass</a:t>
            </a:r>
            <a:r>
              <a:rPr lang="en-CA" sz="2400" dirty="0">
                <a:solidFill>
                  <a:schemeClr val="bg1"/>
                </a:solidFill>
                <a:latin typeface="Proxima Nova Rg" panose="02000506030000020004" pitchFamily="50" charset="0"/>
              </a:rPr>
              <a:t> ripe for vegetation, </a:t>
            </a:r>
            <a:r>
              <a:rPr lang="en-CA" sz="2400" b="1" dirty="0">
                <a:solidFill>
                  <a:schemeClr val="bg1"/>
                </a:solidFill>
                <a:latin typeface="Proxima Nova Rg" panose="02000506030000020004" pitchFamily="50" charset="0"/>
              </a:rPr>
              <a:t>coastlines</a:t>
            </a:r>
            <a:r>
              <a:rPr lang="en-CA" sz="2400" dirty="0">
                <a:solidFill>
                  <a:schemeClr val="bg1"/>
                </a:solidFill>
                <a:latin typeface="Proxima Nova Rg" panose="02000506030000020004" pitchFamily="50" charset="0"/>
              </a:rPr>
              <a:t> with diverse marine life, and a </a:t>
            </a:r>
            <a:r>
              <a:rPr lang="en-CA" sz="2400" b="1" dirty="0">
                <a:solidFill>
                  <a:schemeClr val="bg1"/>
                </a:solidFill>
                <a:latin typeface="Proxima Nova Rg" panose="02000506030000020004" pitchFamily="50" charset="0"/>
              </a:rPr>
              <a:t>massive workforce </a:t>
            </a:r>
            <a:r>
              <a:rPr lang="en-CA" sz="2400" dirty="0">
                <a:solidFill>
                  <a:schemeClr val="bg1"/>
                </a:solidFill>
                <a:latin typeface="Proxima Nova Rg" panose="02000506030000020004" pitchFamily="50" charset="0"/>
              </a:rPr>
              <a:t>that is known and valued all over the world for being flexible, kind, and industrious.</a:t>
            </a:r>
            <a:endParaRPr lang="en-US" sz="2400"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231955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188D-EEE3-4DA3-8B7D-A42DE81C68E4}"/>
              </a:ext>
            </a:extLst>
          </p:cNvPr>
          <p:cNvSpPr>
            <a:spLocks noGrp="1"/>
          </p:cNvSpPr>
          <p:nvPr>
            <p:ph type="title"/>
          </p:nvPr>
        </p:nvSpPr>
        <p:spPr>
          <a:xfrm>
            <a:off x="838200" y="528901"/>
            <a:ext cx="10515600" cy="2087297"/>
          </a:xfrm>
        </p:spPr>
        <p:txBody>
          <a:bodyPr>
            <a:noAutofit/>
          </a:bodyPr>
          <a:lstStyle/>
          <a:p>
            <a:pPr>
              <a:lnSpc>
                <a:spcPct val="100000"/>
              </a:lnSpc>
            </a:pPr>
            <a:r>
              <a:rPr lang="en-US" sz="3800" b="0" i="1" dirty="0"/>
              <a:t>We have shining moments of greatness in our </a:t>
            </a:r>
            <a:r>
              <a:rPr lang="en-US" sz="3800" i="1" dirty="0"/>
              <a:t>nation’s history </a:t>
            </a:r>
            <a:r>
              <a:rPr lang="en-US" sz="3800" b="0" i="1" dirty="0"/>
              <a:t>that served as an example for the rest of the world.</a:t>
            </a:r>
            <a:br>
              <a:rPr lang="en-US" sz="3800" b="0" i="1" dirty="0"/>
            </a:br>
            <a:endParaRPr lang="en-PH" sz="3800" b="0" i="1" dirty="0"/>
          </a:p>
        </p:txBody>
      </p:sp>
      <p:sp>
        <p:nvSpPr>
          <p:cNvPr id="5" name="Content Placeholder 2">
            <a:extLst>
              <a:ext uri="{FF2B5EF4-FFF2-40B4-BE49-F238E27FC236}">
                <a16:creationId xmlns:a16="http://schemas.microsoft.com/office/drawing/2014/main" id="{ED50510E-EF28-42FA-A9AA-546E82C5005D}"/>
              </a:ext>
            </a:extLst>
          </p:cNvPr>
          <p:cNvSpPr>
            <a:spLocks noGrp="1"/>
          </p:cNvSpPr>
          <p:nvPr>
            <p:ph idx="1"/>
          </p:nvPr>
        </p:nvSpPr>
        <p:spPr>
          <a:xfrm>
            <a:off x="1428078" y="2684439"/>
            <a:ext cx="4038600" cy="3164271"/>
          </a:xfrm>
        </p:spPr>
        <p:txBody>
          <a:bodyPr>
            <a:normAutofit/>
          </a:bodyPr>
          <a:lstStyle/>
          <a:p>
            <a:r>
              <a:rPr lang="en-CA" sz="2400" dirty="0"/>
              <a:t>The first people in the world to stand-up and hand a defeat to a global colonial empire –Spain. The first country in Asia to enact a Constitution and launch a democratic republic (cf., The Malolos Convention).</a:t>
            </a:r>
            <a:endParaRPr lang="en-US" sz="2400" dirty="0"/>
          </a:p>
          <a:p>
            <a:endParaRPr lang="en-US" sz="2400" dirty="0"/>
          </a:p>
        </p:txBody>
      </p:sp>
      <p:sp>
        <p:nvSpPr>
          <p:cNvPr id="8" name="Content Placeholder 2">
            <a:extLst>
              <a:ext uri="{FF2B5EF4-FFF2-40B4-BE49-F238E27FC236}">
                <a16:creationId xmlns:a16="http://schemas.microsoft.com/office/drawing/2014/main" id="{2CF0D612-1D27-45C0-909B-2E86E42A71F3}"/>
              </a:ext>
            </a:extLst>
          </p:cNvPr>
          <p:cNvSpPr txBox="1">
            <a:spLocks/>
          </p:cNvSpPr>
          <p:nvPr/>
        </p:nvSpPr>
        <p:spPr>
          <a:xfrm>
            <a:off x="6528907" y="2698087"/>
            <a:ext cx="4220981" cy="29615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latin typeface="Proxima Nova Rg" panose="02000506030000020004" pitchFamily="50" charset="0"/>
              </a:rPr>
              <a:t>The first to wage a peaceful revolution and thwart a dictator which has become both a model and inspiration to many countries in the world (cf., EDSA People Power)</a:t>
            </a:r>
          </a:p>
          <a:p>
            <a:endParaRPr lang="en-US" sz="2400"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142285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D50510E-EF28-42FA-A9AA-546E82C5005D}"/>
              </a:ext>
            </a:extLst>
          </p:cNvPr>
          <p:cNvSpPr>
            <a:spLocks noGrp="1"/>
          </p:cNvSpPr>
          <p:nvPr>
            <p:ph idx="1"/>
          </p:nvPr>
        </p:nvSpPr>
        <p:spPr>
          <a:xfrm>
            <a:off x="1153758" y="2061912"/>
            <a:ext cx="4038600" cy="2495530"/>
          </a:xfrm>
        </p:spPr>
        <p:txBody>
          <a:bodyPr>
            <a:normAutofit lnSpcReduction="10000"/>
          </a:bodyPr>
          <a:lstStyle/>
          <a:p>
            <a:pPr marL="0" indent="0">
              <a:buNone/>
            </a:pPr>
            <a:r>
              <a:rPr lang="en-US" dirty="0"/>
              <a:t>We have what it takes to be a country that honors the resources God has given us and to serve as a channel of blessing to our neighboring countries. </a:t>
            </a:r>
          </a:p>
        </p:txBody>
      </p:sp>
      <p:sp>
        <p:nvSpPr>
          <p:cNvPr id="8" name="Content Placeholder 2">
            <a:extLst>
              <a:ext uri="{FF2B5EF4-FFF2-40B4-BE49-F238E27FC236}">
                <a16:creationId xmlns:a16="http://schemas.microsoft.com/office/drawing/2014/main" id="{2CF0D612-1D27-45C0-909B-2E86E42A71F3}"/>
              </a:ext>
            </a:extLst>
          </p:cNvPr>
          <p:cNvSpPr txBox="1">
            <a:spLocks/>
          </p:cNvSpPr>
          <p:nvPr/>
        </p:nvSpPr>
        <p:spPr>
          <a:xfrm>
            <a:off x="7501760" y="3400130"/>
            <a:ext cx="4220981" cy="475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b="1" i="1" dirty="0">
                <a:solidFill>
                  <a:schemeClr val="bg1"/>
                </a:solidFill>
                <a:latin typeface="Proxima Nova Rg" panose="02000506030000020004" pitchFamily="50" charset="0"/>
              </a:rPr>
              <a:t>So what happened to us?</a:t>
            </a:r>
            <a:endParaRPr lang="en-US" sz="2400" b="1" i="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3390345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1902498" y="1823165"/>
            <a:ext cx="8748215" cy="2021187"/>
          </a:xfrm>
        </p:spPr>
        <p:txBody>
          <a:bodyPr>
            <a:noAutofit/>
          </a:bodyPr>
          <a:lstStyle/>
          <a:p>
            <a:pPr marL="0" indent="0" algn="ctr">
              <a:buNone/>
            </a:pPr>
            <a:r>
              <a:rPr lang="en-US" dirty="0"/>
              <a:t>“The strong consensus that emerged on why the Philippines has consistently performed poorly relative to its </a:t>
            </a:r>
            <a:r>
              <a:rPr lang="en-US" dirty="0" err="1"/>
              <a:t>neighbours</a:t>
            </a:r>
            <a:r>
              <a:rPr lang="en-US" dirty="0"/>
              <a:t> pointed to the same answer: bad governance.”</a:t>
            </a: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183E62E8-88AA-495D-9D27-EEF5645D342A}"/>
              </a:ext>
            </a:extLst>
          </p:cNvPr>
          <p:cNvSpPr txBox="1"/>
          <p:nvPr/>
        </p:nvSpPr>
        <p:spPr>
          <a:xfrm>
            <a:off x="3280238" y="4060209"/>
            <a:ext cx="5895833" cy="830997"/>
          </a:xfrm>
          <a:prstGeom prst="rect">
            <a:avLst/>
          </a:prstGeom>
          <a:noFill/>
        </p:spPr>
        <p:txBody>
          <a:bodyPr wrap="square" rtlCol="0">
            <a:spAutoFit/>
          </a:bodyPr>
          <a:lstStyle/>
          <a:p>
            <a:pPr algn="ctr"/>
            <a:r>
              <a:rPr lang="en-PH" sz="2300" dirty="0">
                <a:solidFill>
                  <a:schemeClr val="bg1"/>
                </a:solidFill>
                <a:latin typeface="Proxima Nova Rg" panose="02000506030000020004" pitchFamily="50" charset="0"/>
              </a:rPr>
              <a:t>Prof. Ciel </a:t>
            </a:r>
            <a:r>
              <a:rPr lang="en-PH" sz="2300" dirty="0" err="1">
                <a:solidFill>
                  <a:schemeClr val="bg1"/>
                </a:solidFill>
                <a:latin typeface="Proxima Nova Rg" panose="02000506030000020004" pitchFamily="50" charset="0"/>
              </a:rPr>
              <a:t>Habito</a:t>
            </a:r>
            <a:endParaRPr lang="en-PH" sz="2300" dirty="0">
              <a:solidFill>
                <a:schemeClr val="bg1"/>
              </a:solidFill>
              <a:latin typeface="Proxima Nova Rg" panose="02000506030000020004" pitchFamily="50" charset="0"/>
            </a:endParaRPr>
          </a:p>
          <a:p>
            <a:pPr algn="ctr"/>
            <a:r>
              <a:rPr lang="en-PH" sz="2300" i="1" dirty="0">
                <a:solidFill>
                  <a:schemeClr val="bg1"/>
                </a:solidFill>
                <a:latin typeface="Proxima Nova Rg" panose="02000506030000020004" pitchFamily="50" charset="0"/>
              </a:rPr>
              <a:t>Economist, Ateneo De Manila University</a:t>
            </a:r>
          </a:p>
        </p:txBody>
      </p:sp>
    </p:spTree>
    <p:extLst>
      <p:ext uri="{BB962C8B-B14F-4D97-AF65-F5344CB8AC3E}">
        <p14:creationId xmlns:p14="http://schemas.microsoft.com/office/powerpoint/2010/main" val="426929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a:xfrm>
            <a:off x="609600" y="681070"/>
            <a:ext cx="10515600" cy="1528730"/>
          </a:xfrm>
        </p:spPr>
        <p:txBody>
          <a:bodyPr>
            <a:noAutofit/>
          </a:bodyPr>
          <a:lstStyle/>
          <a:p>
            <a:r>
              <a:rPr lang="en-US" sz="4500" dirty="0"/>
              <a:t>The Consequences of Bad Governance in the Philippines</a:t>
            </a:r>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710016" y="2673648"/>
            <a:ext cx="10834816" cy="2614632"/>
          </a:xfrm>
        </p:spPr>
        <p:txBody>
          <a:bodyPr>
            <a:noAutofit/>
          </a:bodyPr>
          <a:lstStyle/>
          <a:p>
            <a:r>
              <a:rPr lang="en-US" sz="2400" dirty="0">
                <a:latin typeface="Proxima Nova Rg" panose="02000506030000020004" pitchFamily="50" charset="0"/>
              </a:rPr>
              <a:t>A country can squander its opportunity to flourish by neglecting what is good, disregarding what is just, and violating what is fair. </a:t>
            </a:r>
          </a:p>
          <a:p>
            <a:pPr marL="0" indent="0">
              <a:buNone/>
            </a:pPr>
            <a:endParaRPr lang="en-US" sz="2400" dirty="0">
              <a:latin typeface="Proxima Nova Rg" panose="02000506030000020004" pitchFamily="50" charset="0"/>
            </a:endParaRPr>
          </a:p>
          <a:p>
            <a:r>
              <a:rPr lang="en-US" sz="2400" dirty="0">
                <a:latin typeface="Proxima Nova Rg" panose="02000506030000020004" pitchFamily="50" charset="0"/>
              </a:rPr>
              <a:t>Mismanagement of resources, graft and corruption of our leaders contribute to the deterioration of the country</a:t>
            </a:r>
          </a:p>
          <a:p>
            <a:pPr marL="0" indent="0">
              <a:buNone/>
            </a:pPr>
            <a:endParaRPr lang="en-US" sz="2400" dirty="0">
              <a:latin typeface="Proxima Nova Rg" panose="02000506030000020004" pitchFamily="50" charset="0"/>
            </a:endParaRP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031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756646" y="1143001"/>
            <a:ext cx="10901954" cy="3520440"/>
          </a:xfrm>
        </p:spPr>
        <p:txBody>
          <a:bodyPr>
            <a:noAutofit/>
          </a:bodyPr>
          <a:lstStyle/>
          <a:p>
            <a:pPr marL="0" indent="0">
              <a:buNone/>
            </a:pPr>
            <a:endParaRPr lang="en-US" sz="2400" dirty="0">
              <a:latin typeface="Proxima Nova Rg" panose="02000506030000020004" pitchFamily="50" charset="0"/>
            </a:endParaRPr>
          </a:p>
          <a:p>
            <a:pPr marL="0" indent="0">
              <a:buNone/>
            </a:pPr>
            <a:endParaRPr lang="en-US" sz="2400" dirty="0">
              <a:latin typeface="Proxima Nova Rg" panose="02000506030000020004" pitchFamily="50" charset="0"/>
            </a:endParaRPr>
          </a:p>
          <a:p>
            <a:pPr marL="0" indent="0">
              <a:buNone/>
            </a:pPr>
            <a:r>
              <a:rPr lang="en-US" sz="2400" dirty="0">
                <a:latin typeface="Proxima Nova Rg" panose="02000506030000020004" pitchFamily="50" charset="0"/>
              </a:rPr>
              <a:t>From a biblical perspective, this is rooted in a tragic failure to exercise the mandate for stewardship that God gave to human beings in Genesis 1:28.</a:t>
            </a:r>
          </a:p>
          <a:p>
            <a:pPr marL="0" indent="0">
              <a:buNone/>
            </a:pPr>
            <a:endParaRPr lang="en-US" sz="2400" dirty="0">
              <a:latin typeface="Proxima Nova Rg" panose="02000506030000020004" pitchFamily="50" charset="0"/>
            </a:endParaRPr>
          </a:p>
          <a:p>
            <a:pPr marL="0" indent="0">
              <a:buNone/>
            </a:pPr>
            <a:r>
              <a:rPr lang="en-US" sz="2400" i="1" dirty="0">
                <a:latin typeface="Proxima Nova Rg" panose="02000506030000020004" pitchFamily="50" charset="0"/>
              </a:rPr>
              <a:t>28 And God blessed them. And God said to them, “Be fruitful and multiply and fill the earth and subdue it, and have dominion over the fish of the sea and over the birds of the heavens and over every living thing that moves on the earth.”</a:t>
            </a:r>
          </a:p>
        </p:txBody>
      </p:sp>
      <p:sp>
        <p:nvSpPr>
          <p:cNvPr id="4" name="TextBox 3">
            <a:extLst>
              <a:ext uri="{FF2B5EF4-FFF2-40B4-BE49-F238E27FC236}">
                <a16:creationId xmlns:a16="http://schemas.microsoft.com/office/drawing/2014/main" id="{3B17A39F-4FCA-BB41-A44D-6A60ACBDC8B0}"/>
              </a:ext>
            </a:extLst>
          </p:cNvPr>
          <p:cNvSpPr txBox="1"/>
          <p:nvPr/>
        </p:nvSpPr>
        <p:spPr>
          <a:xfrm>
            <a:off x="2347784" y="-17299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95622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0D7CE1D251DD48A89AA131F537E900" ma:contentTypeVersion="15" ma:contentTypeDescription="Create a new document." ma:contentTypeScope="" ma:versionID="d0e9c43fac4a6d21cbe8395a00d2fcd6">
  <xsd:schema xmlns:xsd="http://www.w3.org/2001/XMLSchema" xmlns:xs="http://www.w3.org/2001/XMLSchema" xmlns:p="http://schemas.microsoft.com/office/2006/metadata/properties" xmlns:ns1="http://schemas.microsoft.com/sharepoint/v3" xmlns:ns2="739eb14c-00f5-434c-821f-096ae4b60683" xmlns:ns3="63b22743-3f56-4905-a475-60d8555704c2" targetNamespace="http://schemas.microsoft.com/office/2006/metadata/properties" ma:root="true" ma:fieldsID="b094170fa9f46e56bd64c47fe6b890ff" ns1:_="" ns2:_="" ns3:_="">
    <xsd:import namespace="http://schemas.microsoft.com/sharepoint/v3"/>
    <xsd:import namespace="739eb14c-00f5-434c-821f-096ae4b60683"/>
    <xsd:import namespace="63b22743-3f56-4905-a475-60d8555704c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9eb14c-00f5-434c-821f-096ae4b606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b22743-3f56-4905-a475-60d8555704c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A7A24A-2C5E-427A-B99E-EC2AC10CF7D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AAEDB68-3CF1-43B2-ACDB-9DFB8EBD88B2}">
  <ds:schemaRefs>
    <ds:schemaRef ds:uri="http://schemas.microsoft.com/sharepoint/v3/contenttype/forms"/>
  </ds:schemaRefs>
</ds:datastoreItem>
</file>

<file path=customXml/itemProps3.xml><?xml version="1.0" encoding="utf-8"?>
<ds:datastoreItem xmlns:ds="http://schemas.openxmlformats.org/officeDocument/2006/customXml" ds:itemID="{FEBCBFDB-FD25-4798-848D-F3D6566CC193}"/>
</file>

<file path=docProps/app.xml><?xml version="1.0" encoding="utf-8"?>
<Properties xmlns="http://schemas.openxmlformats.org/officeDocument/2006/extended-properties" xmlns:vt="http://schemas.openxmlformats.org/officeDocument/2006/docPropsVTypes">
  <TotalTime>489</TotalTime>
  <Words>2228</Words>
  <Application>Microsoft Office PowerPoint</Application>
  <PresentationFormat>Widescreen</PresentationFormat>
  <Paragraphs>154</Paragraphs>
  <Slides>33</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Proxima Nova Rg</vt:lpstr>
      <vt:lpstr>Office Theme</vt:lpstr>
      <vt:lpstr>PowerPoint Presentation</vt:lpstr>
      <vt:lpstr>Session 1: Love The Philippines</vt:lpstr>
      <vt:lpstr>Introduction</vt:lpstr>
      <vt:lpstr>But the Philippines is NOT poor…</vt:lpstr>
      <vt:lpstr>We have shining moments of greatness in our nation’s history that served as an example for the rest of the world. </vt:lpstr>
      <vt:lpstr>PowerPoint Presentation</vt:lpstr>
      <vt:lpstr>PowerPoint Presentation</vt:lpstr>
      <vt:lpstr>The Consequences of Bad Governance in the Philippines</vt:lpstr>
      <vt:lpstr>PowerPoint Presentation</vt:lpstr>
      <vt:lpstr>God’s design for good governance</vt:lpstr>
      <vt:lpstr>Different forms of government</vt:lpstr>
      <vt:lpstr>PowerPoint Presentation</vt:lpstr>
      <vt:lpstr>God’s design for good governance</vt:lpstr>
      <vt:lpstr>God’s design for good governance</vt:lpstr>
      <vt:lpstr>How Christianity and its values changed the world  Biblical values have influenced governments positively throughout history. </vt:lpstr>
      <vt:lpstr>PowerPoint Presentation</vt:lpstr>
      <vt:lpstr>How Christianity and its values changed the world</vt:lpstr>
      <vt:lpstr>PowerPoint Presentation</vt:lpstr>
      <vt:lpstr> Transforming the nation: </vt:lpstr>
      <vt:lpstr>What makes for a rich country?</vt:lpstr>
      <vt:lpstr>PowerPoint Presentation</vt:lpstr>
      <vt:lpstr>PowerPoint Presentation</vt:lpstr>
      <vt:lpstr>The Good News for Transforming the Nation</vt:lpstr>
      <vt:lpstr>PowerPoint Presentation</vt:lpstr>
      <vt:lpstr>PowerPoint Presentation</vt:lpstr>
      <vt:lpstr>PowerPoint Presentation</vt:lpstr>
      <vt:lpstr>The Good News for Transforming the Nation</vt:lpstr>
      <vt:lpstr>The Good News for Transforming the Nation</vt:lpstr>
      <vt:lpstr>“The only way to change the world is to change individuals. Changed people, in sufficient numbers, will produce changed campuses, changed communities,  changed cities, states and nations - yes, in a very real sense, a changed world.”</vt:lpstr>
      <vt:lpstr>Conclusion</vt:lpstr>
      <vt:lpstr>II Corinthians 5:17 (ESV)</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Bangsal</dc:creator>
  <cp:lastModifiedBy>Pauline Pimentel</cp:lastModifiedBy>
  <cp:revision>20</cp:revision>
  <dcterms:created xsi:type="dcterms:W3CDTF">2022-01-05T08:28:04Z</dcterms:created>
  <dcterms:modified xsi:type="dcterms:W3CDTF">2022-02-18T10:49:04Z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0x0101006B0D7CE1D251DD48A89AA131F537E900</vt:lpwstr>
  </property>
</Properties>
</file>